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56" r:id="rId2"/>
    <p:sldId id="272" r:id="rId3"/>
    <p:sldId id="271" r:id="rId4"/>
    <p:sldId id="278" r:id="rId5"/>
    <p:sldId id="284" r:id="rId6"/>
    <p:sldId id="263" r:id="rId7"/>
    <p:sldId id="281" r:id="rId8"/>
    <p:sldId id="283" r:id="rId9"/>
    <p:sldId id="286" r:id="rId10"/>
    <p:sldId id="285" r:id="rId11"/>
    <p:sldId id="276" r:id="rId12"/>
    <p:sldId id="279" r:id="rId13"/>
    <p:sldId id="277" r:id="rId14"/>
    <p:sldId id="275"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y Barksfield" initials="JB" lastIdx="2" clrIdx="0">
    <p:extLst>
      <p:ext uri="{19B8F6BF-5375-455C-9EA6-DF929625EA0E}">
        <p15:presenceInfo xmlns:p15="http://schemas.microsoft.com/office/powerpoint/2012/main" userId="S-1-5-21-1285066173-1815393381-3561576999-220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364" autoAdjust="0"/>
  </p:normalViewPr>
  <p:slideViewPr>
    <p:cSldViewPr>
      <p:cViewPr varScale="1">
        <p:scale>
          <a:sx n="39" d="100"/>
          <a:sy n="39" d="100"/>
        </p:scale>
        <p:origin x="1605" y="2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C92799-8053-44FE-92DA-174869E559B1}" type="datetimeFigureOut">
              <a:rPr lang="en-GB" smtClean="0"/>
              <a:t>19/04/2021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528886-4662-4318-8CDB-AEEC2630371C}" type="slidenum">
              <a:rPr lang="en-GB" smtClean="0"/>
              <a:t>‹#›</a:t>
            </a:fld>
            <a:endParaRPr lang="en-GB"/>
          </a:p>
        </p:txBody>
      </p:sp>
    </p:spTree>
    <p:extLst>
      <p:ext uri="{BB962C8B-B14F-4D97-AF65-F5344CB8AC3E}">
        <p14:creationId xmlns:p14="http://schemas.microsoft.com/office/powerpoint/2010/main" val="1743863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stalkinghelpline.org/"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file:///C:\Users\Anne\Downloads\getsafeonline.org"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p:txBody>
      </p:sp>
      <p:sp>
        <p:nvSpPr>
          <p:cNvPr id="4" name="Slide Number Placeholder 3"/>
          <p:cNvSpPr>
            <a:spLocks noGrp="1"/>
          </p:cNvSpPr>
          <p:nvPr>
            <p:ph type="sldNum" sz="quarter" idx="10"/>
          </p:nvPr>
        </p:nvSpPr>
        <p:spPr/>
        <p:txBody>
          <a:bodyPr/>
          <a:lstStyle/>
          <a:p>
            <a:fld id="{69528886-4662-4318-8CDB-AEEC2630371C}" type="slidenum">
              <a:rPr lang="en-GB" smtClean="0"/>
              <a:t>1</a:t>
            </a:fld>
            <a:endParaRPr lang="en-GB"/>
          </a:p>
        </p:txBody>
      </p:sp>
    </p:spTree>
    <p:extLst>
      <p:ext uri="{BB962C8B-B14F-4D97-AF65-F5344CB8AC3E}">
        <p14:creationId xmlns:p14="http://schemas.microsoft.com/office/powerpoint/2010/main" val="38258150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b="0" kern="1200" dirty="0" smtClean="0">
                <a:solidFill>
                  <a:schemeClr val="tx1"/>
                </a:solidFill>
                <a:effectLst/>
                <a:latin typeface="+mn-lt"/>
                <a:ea typeface="+mn-ea"/>
                <a:cs typeface="+mn-cs"/>
              </a:rPr>
              <a:t>Remind class of sources of support. </a:t>
            </a:r>
            <a:endParaRPr lang="en-GB"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9528886-4662-4318-8CDB-AEEC2630371C}" type="slidenum">
              <a:rPr lang="en-GB" smtClean="0"/>
              <a:t>10</a:t>
            </a:fld>
            <a:endParaRPr lang="en-GB"/>
          </a:p>
        </p:txBody>
      </p:sp>
    </p:spTree>
    <p:extLst>
      <p:ext uri="{BB962C8B-B14F-4D97-AF65-F5344CB8AC3E}">
        <p14:creationId xmlns:p14="http://schemas.microsoft.com/office/powerpoint/2010/main" val="22994656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Remind students of the above guidance for those experiencing</a:t>
            </a:r>
            <a:r>
              <a:rPr lang="en-GB" sz="1200" kern="1200" baseline="0" dirty="0" smtClean="0">
                <a:solidFill>
                  <a:schemeClr val="tx1"/>
                </a:solidFill>
                <a:effectLst/>
                <a:latin typeface="+mn-lt"/>
                <a:ea typeface="+mn-ea"/>
                <a:cs typeface="+mn-cs"/>
              </a:rPr>
              <a:t> stalking</a:t>
            </a:r>
            <a:r>
              <a:rPr lang="en-GB" sz="1200" kern="1200" dirty="0" smtClean="0">
                <a:solidFill>
                  <a:schemeClr val="tx1"/>
                </a:solidFill>
                <a:effectLst/>
                <a:latin typeface="+mn-lt"/>
                <a:ea typeface="+mn-ea"/>
                <a:cs typeface="+mn-cs"/>
              </a:rPr>
              <a:t>. </a:t>
            </a:r>
          </a:p>
          <a:p>
            <a:pPr lvl="0"/>
            <a:r>
              <a:rPr lang="en-GB" b="1" dirty="0" smtClean="0"/>
              <a:t>Call the police: </a:t>
            </a:r>
            <a:r>
              <a:rPr lang="en-GB" dirty="0" smtClean="0"/>
              <a:t>Stalking is a crime. Those</a:t>
            </a:r>
            <a:r>
              <a:rPr lang="en-GB" baseline="0" dirty="0" smtClean="0"/>
              <a:t> being stalked should c</a:t>
            </a:r>
            <a:r>
              <a:rPr lang="en-GB" dirty="0" smtClean="0"/>
              <a:t>all the police on 101 or 999 in an emergency and say they are being stalked.</a:t>
            </a:r>
          </a:p>
          <a:p>
            <a:pPr lvl="0"/>
            <a:r>
              <a:rPr lang="en-GB" b="1" dirty="0" smtClean="0"/>
              <a:t>Seek support: </a:t>
            </a:r>
            <a:r>
              <a:rPr lang="en-GB" b="0" dirty="0" smtClean="0"/>
              <a:t>St</a:t>
            </a:r>
            <a:r>
              <a:rPr lang="en-GB" dirty="0" smtClean="0"/>
              <a:t>alking support services can help</a:t>
            </a:r>
            <a:r>
              <a:rPr lang="en-GB" baseline="0" dirty="0" smtClean="0"/>
              <a:t> </a:t>
            </a:r>
            <a:r>
              <a:rPr lang="en-GB" dirty="0" smtClean="0"/>
              <a:t>including the National Stalking Helpline: </a:t>
            </a:r>
            <a:r>
              <a:rPr lang="en-GB" u="sng" dirty="0" smtClean="0">
                <a:hlinkClick r:id="rId3"/>
              </a:rPr>
              <a:t>www.stalkinghelpline.org</a:t>
            </a:r>
            <a:r>
              <a:rPr lang="en-GB" u="none" dirty="0" smtClean="0"/>
              <a:t>.</a:t>
            </a:r>
            <a:r>
              <a:rPr lang="en-GB" u="none" baseline="0" dirty="0" smtClean="0"/>
              <a:t> </a:t>
            </a:r>
          </a:p>
          <a:p>
            <a:pPr lvl="0"/>
            <a:r>
              <a:rPr lang="en-GB" b="1" u="none" baseline="0" dirty="0" smtClean="0"/>
              <a:t>Tell people: </a:t>
            </a:r>
            <a:r>
              <a:rPr lang="en-GB" dirty="0" smtClean="0"/>
              <a:t>Tell as many trusted people as</a:t>
            </a:r>
            <a:r>
              <a:rPr lang="en-GB" baseline="0" dirty="0" smtClean="0"/>
              <a:t> possible about </a:t>
            </a:r>
            <a:r>
              <a:rPr lang="en-GB" dirty="0" smtClean="0"/>
              <a:t>what is happening and keep track of who has been told (e.g. GP, tutor </a:t>
            </a:r>
            <a:r>
              <a:rPr lang="en-GB" dirty="0" err="1" smtClean="0"/>
              <a:t>etc</a:t>
            </a:r>
            <a:r>
              <a:rPr lang="en-GB"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smtClean="0"/>
              <a:t>Be cyber secure: </a:t>
            </a:r>
            <a:r>
              <a:rPr lang="en-GB" dirty="0" smtClean="0"/>
              <a:t>Change passwords, check privacy settings, scan for spyware, visit </a:t>
            </a:r>
            <a:r>
              <a:rPr lang="en-GB" sz="1200" u="sng" kern="1200" dirty="0" smtClean="0">
                <a:solidFill>
                  <a:schemeClr val="tx1"/>
                </a:solidFill>
                <a:effectLst/>
                <a:latin typeface="+mn-lt"/>
                <a:ea typeface="+mn-ea"/>
                <a:cs typeface="+mn-cs"/>
                <a:hlinkClick r:id="rId4"/>
              </a:rPr>
              <a:t>getsafeonline.org</a:t>
            </a:r>
            <a:r>
              <a:rPr lang="en-GB" dirty="0" smtClean="0"/>
              <a:t>.</a:t>
            </a:r>
          </a:p>
          <a:p>
            <a:pPr lvl="0"/>
            <a:r>
              <a:rPr lang="en-GB" b="1" dirty="0" smtClean="0"/>
              <a:t>Avoid contact: </a:t>
            </a:r>
            <a:r>
              <a:rPr lang="en-GB" b="0" dirty="0" smtClean="0"/>
              <a:t>As</a:t>
            </a:r>
            <a:r>
              <a:rPr lang="en-GB" b="0" baseline="0" dirty="0" smtClean="0"/>
              <a:t> long as it feels</a:t>
            </a:r>
            <a:r>
              <a:rPr lang="en-GB" dirty="0" smtClean="0"/>
              <a:t> safe to do so, keep contact with the stalker to an absolute minimum.</a:t>
            </a:r>
          </a:p>
          <a:p>
            <a:pPr lvl="0"/>
            <a:r>
              <a:rPr lang="en-GB" b="1" dirty="0" smtClean="0"/>
              <a:t>Vary routines: </a:t>
            </a:r>
            <a:r>
              <a:rPr lang="en-GB" dirty="0" smtClean="0"/>
              <a:t>Avoid going to the same coffee shop at the same time each day, for example, and make sure a trusted</a:t>
            </a:r>
            <a:r>
              <a:rPr lang="en-GB" baseline="0" dirty="0" smtClean="0"/>
              <a:t> person</a:t>
            </a:r>
            <a:r>
              <a:rPr lang="en-GB" dirty="0" smtClean="0"/>
              <a:t> knows your location in case of emergency</a:t>
            </a:r>
            <a:r>
              <a:rPr lang="en-GB" sz="1200" kern="1200" dirty="0" smtClean="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smtClean="0"/>
              <a:t>Record all</a:t>
            </a:r>
            <a:r>
              <a:rPr lang="en-GB" b="1" baseline="0" dirty="0" smtClean="0"/>
              <a:t> contact</a:t>
            </a:r>
            <a:r>
              <a:rPr lang="en-GB" b="1" dirty="0" smtClean="0"/>
              <a:t>: </a:t>
            </a:r>
            <a:r>
              <a:rPr lang="en-GB" dirty="0" smtClean="0"/>
              <a:t>Capture everything: screenshots, call logs, keep a diary: time, dates, locations of incidents, any witnesses and include how the behaviours felt at the time in any entries. This helps the police do their job to protect a target of stalking.</a:t>
            </a:r>
          </a:p>
        </p:txBody>
      </p:sp>
      <p:sp>
        <p:nvSpPr>
          <p:cNvPr id="4" name="Slide Number Placeholder 3"/>
          <p:cNvSpPr>
            <a:spLocks noGrp="1"/>
          </p:cNvSpPr>
          <p:nvPr>
            <p:ph type="sldNum" sz="quarter" idx="10"/>
          </p:nvPr>
        </p:nvSpPr>
        <p:spPr/>
        <p:txBody>
          <a:bodyPr/>
          <a:lstStyle/>
          <a:p>
            <a:fld id="{69528886-4662-4318-8CDB-AEEC2630371C}" type="slidenum">
              <a:rPr lang="en-GB" smtClean="0"/>
              <a:t>11</a:t>
            </a:fld>
            <a:endParaRPr lang="en-GB"/>
          </a:p>
        </p:txBody>
      </p:sp>
    </p:spTree>
    <p:extLst>
      <p:ext uri="{BB962C8B-B14F-4D97-AF65-F5344CB8AC3E}">
        <p14:creationId xmlns:p14="http://schemas.microsoft.com/office/powerpoint/2010/main" val="7226398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Revisit the baseline quote and ask students how the lesson has added to their understanding on this issue.</a:t>
            </a:r>
            <a:endParaRPr lang="en-GB" dirty="0" smtClean="0">
              <a:solidFill>
                <a:schemeClr val="bg1"/>
              </a:solidFill>
            </a:endParaRPr>
          </a:p>
        </p:txBody>
      </p:sp>
      <p:sp>
        <p:nvSpPr>
          <p:cNvPr id="4" name="Slide Number Placeholder 3"/>
          <p:cNvSpPr>
            <a:spLocks noGrp="1"/>
          </p:cNvSpPr>
          <p:nvPr>
            <p:ph type="sldNum" sz="quarter" idx="10"/>
          </p:nvPr>
        </p:nvSpPr>
        <p:spPr/>
        <p:txBody>
          <a:bodyPr/>
          <a:lstStyle/>
          <a:p>
            <a:fld id="{69528886-4662-4318-8CDB-AEEC2630371C}" type="slidenum">
              <a:rPr lang="en-GB" smtClean="0"/>
              <a:t>12</a:t>
            </a:fld>
            <a:endParaRPr lang="en-GB"/>
          </a:p>
        </p:txBody>
      </p:sp>
    </p:spTree>
    <p:extLst>
      <p:ext uri="{BB962C8B-B14F-4D97-AF65-F5344CB8AC3E}">
        <p14:creationId xmlns:p14="http://schemas.microsoft.com/office/powerpoint/2010/main" val="10543778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To evidence progress, ask students to write a paragraph on an exit postcard about how this series of lessons has supported their understanding of unhealthy relationships and stalking, and any new understanding around seeking support for themselves or others.</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Ask students to hand this in as they leave to assess progress and identify any future learning which may be required.</a:t>
            </a:r>
          </a:p>
          <a:p>
            <a:endParaRPr lang="en-GB" dirty="0"/>
          </a:p>
        </p:txBody>
      </p:sp>
      <p:sp>
        <p:nvSpPr>
          <p:cNvPr id="4" name="Slide Number Placeholder 3"/>
          <p:cNvSpPr>
            <a:spLocks noGrp="1"/>
          </p:cNvSpPr>
          <p:nvPr>
            <p:ph type="sldNum" sz="quarter" idx="10"/>
          </p:nvPr>
        </p:nvSpPr>
        <p:spPr/>
        <p:txBody>
          <a:bodyPr/>
          <a:lstStyle/>
          <a:p>
            <a:fld id="{69528886-4662-4318-8CDB-AEEC2630371C}" type="slidenum">
              <a:rPr lang="en-GB" smtClean="0"/>
              <a:t>13</a:t>
            </a:fld>
            <a:endParaRPr lang="en-GB"/>
          </a:p>
        </p:txBody>
      </p:sp>
    </p:spTree>
    <p:extLst>
      <p:ext uri="{BB962C8B-B14F-4D97-AF65-F5344CB8AC3E}">
        <p14:creationId xmlns:p14="http://schemas.microsoft.com/office/powerpoint/2010/main" val="37281111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Ask students to suggest situations, dialogue, non-verbal cues that might show that someone’s attentions might be welcome e.g. smiling, flirting, agreeing to share numbers, or unwelcome e.g. walking away, blocking online contact.</a:t>
            </a:r>
          </a:p>
        </p:txBody>
      </p:sp>
      <p:sp>
        <p:nvSpPr>
          <p:cNvPr id="4" name="Slide Number Placeholder 3"/>
          <p:cNvSpPr>
            <a:spLocks noGrp="1"/>
          </p:cNvSpPr>
          <p:nvPr>
            <p:ph type="sldNum" sz="quarter" idx="10"/>
          </p:nvPr>
        </p:nvSpPr>
        <p:spPr/>
        <p:txBody>
          <a:bodyPr/>
          <a:lstStyle/>
          <a:p>
            <a:fld id="{69528886-4662-4318-8CDB-AEEC2630371C}" type="slidenum">
              <a:rPr lang="en-GB" smtClean="0"/>
              <a:t>14</a:t>
            </a:fld>
            <a:endParaRPr lang="en-GB"/>
          </a:p>
        </p:txBody>
      </p:sp>
    </p:spTree>
    <p:extLst>
      <p:ext uri="{BB962C8B-B14F-4D97-AF65-F5344CB8AC3E}">
        <p14:creationId xmlns:p14="http://schemas.microsoft.com/office/powerpoint/2010/main" val="30969859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Revisit or introduce ground rules.</a:t>
            </a:r>
          </a:p>
          <a:p>
            <a:endParaRPr lang="en-GB" dirty="0"/>
          </a:p>
        </p:txBody>
      </p:sp>
      <p:sp>
        <p:nvSpPr>
          <p:cNvPr id="4" name="Slide Number Placeholder 3"/>
          <p:cNvSpPr>
            <a:spLocks noGrp="1"/>
          </p:cNvSpPr>
          <p:nvPr>
            <p:ph type="sldNum" sz="quarter" idx="10"/>
          </p:nvPr>
        </p:nvSpPr>
        <p:spPr/>
        <p:txBody>
          <a:bodyPr/>
          <a:lstStyle/>
          <a:p>
            <a:fld id="{69528886-4662-4318-8CDB-AEEC2630371C}" type="slidenum">
              <a:rPr lang="en-GB" smtClean="0"/>
              <a:t>2</a:t>
            </a:fld>
            <a:endParaRPr lang="en-GB"/>
          </a:p>
        </p:txBody>
      </p:sp>
    </p:spTree>
    <p:extLst>
      <p:ext uri="{BB962C8B-B14F-4D97-AF65-F5344CB8AC3E}">
        <p14:creationId xmlns:p14="http://schemas.microsoft.com/office/powerpoint/2010/main" val="2988965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Introduce the learning objectives and outcomes – today’s lesson focus is on reducing the impacts of stalking by discussing</a:t>
            </a:r>
            <a:r>
              <a:rPr lang="en-GB" sz="1200" kern="1200" baseline="0" dirty="0" smtClean="0">
                <a:solidFill>
                  <a:schemeClr val="tx1"/>
                </a:solidFill>
                <a:effectLst/>
                <a:latin typeface="+mn-lt"/>
                <a:ea typeface="+mn-ea"/>
                <a:cs typeface="+mn-cs"/>
              </a:rPr>
              <a:t> how perpetrators, targets and friends can act to end stalking behaviour before it spirals.</a:t>
            </a:r>
            <a:endParaRPr lang="en-GB" dirty="0"/>
          </a:p>
        </p:txBody>
      </p:sp>
      <p:sp>
        <p:nvSpPr>
          <p:cNvPr id="4" name="Slide Number Placeholder 3"/>
          <p:cNvSpPr>
            <a:spLocks noGrp="1"/>
          </p:cNvSpPr>
          <p:nvPr>
            <p:ph type="sldNum" sz="quarter" idx="10"/>
          </p:nvPr>
        </p:nvSpPr>
        <p:spPr/>
        <p:txBody>
          <a:bodyPr/>
          <a:lstStyle/>
          <a:p>
            <a:fld id="{69528886-4662-4318-8CDB-AEEC2630371C}" type="slidenum">
              <a:rPr lang="en-GB" smtClean="0"/>
              <a:t>3</a:t>
            </a:fld>
            <a:endParaRPr lang="en-GB"/>
          </a:p>
        </p:txBody>
      </p:sp>
    </p:spTree>
    <p:extLst>
      <p:ext uri="{BB962C8B-B14F-4D97-AF65-F5344CB8AC3E}">
        <p14:creationId xmlns:p14="http://schemas.microsoft.com/office/powerpoint/2010/main" val="1982916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Ask students to imagine they have overheard this comment. Ask them to explain how far they agree/disagree with the statement and what they could do if someone said that to them.</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This is an opportunity to check understanding of prior lessons around unacceptable and illegal behaviours. It is also an opportunity to explore where romantic pursuit becomes stalking.</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This could involve discussion of media messages around characters persisting to try and win the partner of their dreams, and using ‘grand gestures’ to overcome initial reluctance to date/continue dating. </a:t>
            </a:r>
          </a:p>
          <a:p>
            <a:pPr lvl="0"/>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Discussion could also include conversation suggestions to discuss what is acceptable or unacceptable with friends and could dispel any barriers to doing so (e.g. embarrassment, not knowing what to say, not wanting to seem like preaching).</a:t>
            </a:r>
            <a:endParaRPr lang="en-GB" dirty="0"/>
          </a:p>
        </p:txBody>
      </p:sp>
      <p:sp>
        <p:nvSpPr>
          <p:cNvPr id="4" name="Slide Number Placeholder 3"/>
          <p:cNvSpPr>
            <a:spLocks noGrp="1"/>
          </p:cNvSpPr>
          <p:nvPr>
            <p:ph type="sldNum" sz="quarter" idx="10"/>
          </p:nvPr>
        </p:nvSpPr>
        <p:spPr/>
        <p:txBody>
          <a:bodyPr/>
          <a:lstStyle/>
          <a:p>
            <a:fld id="{69528886-4662-4318-8CDB-AEEC2630371C}" type="slidenum">
              <a:rPr lang="en-GB" smtClean="0"/>
              <a:t>4</a:t>
            </a:fld>
            <a:endParaRPr lang="en-GB"/>
          </a:p>
        </p:txBody>
      </p:sp>
    </p:spTree>
    <p:extLst>
      <p:ext uri="{BB962C8B-B14F-4D97-AF65-F5344CB8AC3E}">
        <p14:creationId xmlns:p14="http://schemas.microsoft.com/office/powerpoint/2010/main" val="31943972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Split class into two halves to look at different perspectives on cyber-enabled stalking of a ‘crush’ in </a:t>
            </a:r>
            <a:r>
              <a:rPr lang="en-GB" sz="1200" i="1" kern="1200" dirty="0" smtClean="0">
                <a:solidFill>
                  <a:schemeClr val="tx1"/>
                </a:solidFill>
                <a:effectLst/>
                <a:latin typeface="+mn-lt"/>
                <a:ea typeface="+mn-ea"/>
                <a:cs typeface="+mn-cs"/>
              </a:rPr>
              <a:t>Resource 1: Stalking scenario timeline</a:t>
            </a:r>
            <a:r>
              <a:rPr lang="en-GB" sz="1200" kern="1200" dirty="0" smtClean="0">
                <a:solidFill>
                  <a:schemeClr val="tx1"/>
                </a:solidFill>
                <a:effectLst/>
                <a:latin typeface="+mn-lt"/>
                <a:ea typeface="+mn-ea"/>
                <a:cs typeface="+mn-cs"/>
              </a:rPr>
              <a:t>. One side focus on the perpetrator’s perspective, the other on the friend of a target’s perspective.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In the scenario, Li clearly rejected Cerys’ attentions but the stalker’s obsessive behaviours, unwittingly supported by Roe’s behaviours, have led to an escalation of the situation.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Ask the students looking at Cerys’ perspective to annotate their timeline with comments exploring how better self-awareness could have led Cerys to seek help to stop her behaviour escalating.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Ask the students looking at Roe’s perspective to suggest where Roe could have acted differently to better support Li if they had been more alert to the signs of stalking. Inform students that this activity is not about ‘blaming’ Roe for what happened – it is to highlight ways that people can unwittingly contribute to an escalation of a difficult situation and delay help-seeking so we can see how to better support those around us.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Once students have had time to review their character’s perspective, ask students to swap so they can compare the two perspectives. Explore key ideas as a class – teacher notes are provided.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r>
              <a:rPr lang="en-GB" sz="1200" b="0" kern="1200" dirty="0" smtClean="0">
                <a:solidFill>
                  <a:schemeClr val="tx1"/>
                </a:solidFill>
                <a:effectLst/>
                <a:latin typeface="+mn-lt"/>
                <a:ea typeface="+mn-ea"/>
                <a:cs typeface="+mn-cs"/>
              </a:rPr>
              <a:t>Support: </a:t>
            </a:r>
            <a:r>
              <a:rPr lang="en-GB" sz="1200" kern="1200" dirty="0" smtClean="0">
                <a:solidFill>
                  <a:schemeClr val="tx1"/>
                </a:solidFill>
                <a:effectLst/>
                <a:latin typeface="+mn-lt"/>
                <a:ea typeface="+mn-ea"/>
                <a:cs typeface="+mn-cs"/>
              </a:rPr>
              <a:t>Use the differentiated sheet which shows a simplified version. Ask students to identify how Cerys acted in unhealthy ways and how the characters could get help to stop the stalking behaviour getting worse.</a:t>
            </a:r>
          </a:p>
          <a:p>
            <a:r>
              <a:rPr lang="en-GB" sz="1200" b="0" kern="1200" dirty="0" smtClean="0">
                <a:solidFill>
                  <a:schemeClr val="tx1"/>
                </a:solidFill>
                <a:effectLst/>
                <a:latin typeface="+mn-lt"/>
                <a:ea typeface="+mn-ea"/>
                <a:cs typeface="+mn-cs"/>
              </a:rPr>
              <a:t>Extension:  </a:t>
            </a:r>
            <a:r>
              <a:rPr lang="en-GB" sz="1200" kern="1200" dirty="0" smtClean="0">
                <a:solidFill>
                  <a:schemeClr val="tx1"/>
                </a:solidFill>
                <a:effectLst/>
                <a:latin typeface="+mn-lt"/>
                <a:ea typeface="+mn-ea"/>
                <a:cs typeface="+mn-cs"/>
              </a:rPr>
              <a:t>Ask students to annotate both perspectives before comparing with others.</a:t>
            </a:r>
          </a:p>
        </p:txBody>
      </p:sp>
      <p:sp>
        <p:nvSpPr>
          <p:cNvPr id="4" name="Slide Number Placeholder 3"/>
          <p:cNvSpPr>
            <a:spLocks noGrp="1"/>
          </p:cNvSpPr>
          <p:nvPr>
            <p:ph type="sldNum" sz="quarter" idx="10"/>
          </p:nvPr>
        </p:nvSpPr>
        <p:spPr/>
        <p:txBody>
          <a:bodyPr/>
          <a:lstStyle/>
          <a:p>
            <a:fld id="{69528886-4662-4318-8CDB-AEEC2630371C}" type="slidenum">
              <a:rPr lang="en-GB" smtClean="0"/>
              <a:t>5</a:t>
            </a:fld>
            <a:endParaRPr lang="en-GB"/>
          </a:p>
        </p:txBody>
      </p:sp>
    </p:spTree>
    <p:extLst>
      <p:ext uri="{BB962C8B-B14F-4D97-AF65-F5344CB8AC3E}">
        <p14:creationId xmlns:p14="http://schemas.microsoft.com/office/powerpoint/2010/main" val="34345372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Allocate one of the statements (using </a:t>
            </a:r>
            <a:r>
              <a:rPr lang="en-GB" sz="1200" i="1" kern="1200" dirty="0" smtClean="0">
                <a:solidFill>
                  <a:schemeClr val="tx1"/>
                </a:solidFill>
                <a:effectLst/>
                <a:latin typeface="+mn-lt"/>
                <a:ea typeface="+mn-ea"/>
                <a:cs typeface="+mn-cs"/>
              </a:rPr>
              <a:t>Resource 2: barriers to help-seeking </a:t>
            </a:r>
            <a:r>
              <a:rPr lang="en-GB" sz="1200" i="0" kern="1200" dirty="0" smtClean="0">
                <a:solidFill>
                  <a:schemeClr val="tx1"/>
                </a:solidFill>
                <a:effectLst/>
                <a:latin typeface="+mn-lt"/>
                <a:ea typeface="+mn-ea"/>
                <a:cs typeface="+mn-cs"/>
              </a:rPr>
              <a:t>if</a:t>
            </a:r>
            <a:r>
              <a:rPr lang="en-GB" sz="1200" i="0" kern="1200" baseline="0" dirty="0" smtClean="0">
                <a:solidFill>
                  <a:schemeClr val="tx1"/>
                </a:solidFill>
                <a:effectLst/>
                <a:latin typeface="+mn-lt"/>
                <a:ea typeface="+mn-ea"/>
                <a:cs typeface="+mn-cs"/>
              </a:rPr>
              <a:t> preferred)</a:t>
            </a:r>
            <a:r>
              <a:rPr lang="en-GB" sz="1200" i="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to a group/pair of students. Ask them to read the statement and identify the barrier to early help-seeking. Ask students to explain why any assumptions are unhelpful and provide advice to challenge the assumption. </a:t>
            </a:r>
          </a:p>
          <a:p>
            <a:pPr lvl="0"/>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During feedback, ensure all statements are considered. Elicit the following key points:</a:t>
            </a:r>
          </a:p>
          <a:p>
            <a:pPr marL="628650" lvl="1" indent="-171450">
              <a:buFont typeface="Arial" panose="020B0604020202020204" pitchFamily="34" charset="0"/>
              <a:buChar char="•"/>
            </a:pPr>
            <a:r>
              <a:rPr lang="en-GB" sz="1200" kern="1200" dirty="0" smtClean="0">
                <a:solidFill>
                  <a:schemeClr val="tx1"/>
                </a:solidFill>
                <a:effectLst/>
                <a:latin typeface="+mn-lt"/>
                <a:ea typeface="+mn-ea"/>
                <a:cs typeface="+mn-cs"/>
              </a:rPr>
              <a:t>No-one deserves to be stalked, whatever they may or may not have done.</a:t>
            </a:r>
          </a:p>
          <a:p>
            <a:pPr marL="628650" lvl="1" indent="-171450">
              <a:buFont typeface="Arial" panose="020B0604020202020204" pitchFamily="34" charset="0"/>
              <a:buChar char="•"/>
            </a:pPr>
            <a:r>
              <a:rPr lang="en-GB" sz="1200" kern="1200" dirty="0" smtClean="0">
                <a:solidFill>
                  <a:schemeClr val="tx1"/>
                </a:solidFill>
                <a:effectLst/>
                <a:latin typeface="+mn-lt"/>
                <a:ea typeface="+mn-ea"/>
                <a:cs typeface="+mn-cs"/>
              </a:rPr>
              <a:t>The importance of early help-seeking and trusting your instincts – if something doesn’t feel right, speak to someone who can help.</a:t>
            </a:r>
          </a:p>
        </p:txBody>
      </p:sp>
      <p:sp>
        <p:nvSpPr>
          <p:cNvPr id="4" name="Slide Number Placeholder 3"/>
          <p:cNvSpPr>
            <a:spLocks noGrp="1"/>
          </p:cNvSpPr>
          <p:nvPr>
            <p:ph type="sldNum" sz="quarter" idx="10"/>
          </p:nvPr>
        </p:nvSpPr>
        <p:spPr/>
        <p:txBody>
          <a:bodyPr/>
          <a:lstStyle/>
          <a:p>
            <a:fld id="{69528886-4662-4318-8CDB-AEEC2630371C}" type="slidenum">
              <a:rPr lang="en-GB" smtClean="0"/>
              <a:t>6</a:t>
            </a:fld>
            <a:endParaRPr lang="en-GB"/>
          </a:p>
        </p:txBody>
      </p:sp>
    </p:spTree>
    <p:extLst>
      <p:ext uri="{BB962C8B-B14F-4D97-AF65-F5344CB8AC3E}">
        <p14:creationId xmlns:p14="http://schemas.microsoft.com/office/powerpoint/2010/main" val="42125463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Ask students to explain why any assumptions are unhelpful and provide advice to challenge the assumption. </a:t>
            </a:r>
          </a:p>
          <a:p>
            <a:pPr lvl="0"/>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During feedback, ensure all statements are considered. Elicit the following key points:</a:t>
            </a:r>
          </a:p>
          <a:p>
            <a:pPr marL="628650" lvl="1" indent="-171450">
              <a:buFont typeface="Arial" panose="020B0604020202020204" pitchFamily="34" charset="0"/>
              <a:buChar char="•"/>
            </a:pPr>
            <a:r>
              <a:rPr lang="en-GB" sz="1200" kern="1200" dirty="0" smtClean="0">
                <a:solidFill>
                  <a:schemeClr val="tx1"/>
                </a:solidFill>
                <a:effectLst/>
                <a:latin typeface="+mn-lt"/>
                <a:ea typeface="+mn-ea"/>
                <a:cs typeface="+mn-cs"/>
              </a:rPr>
              <a:t>Checking in with a trusted person around new relationships can help if someone commonly finds reading social cues difficult.</a:t>
            </a:r>
          </a:p>
          <a:p>
            <a:pPr marL="628650" lvl="1" indent="-171450">
              <a:buFont typeface="Arial" panose="020B0604020202020204" pitchFamily="34" charset="0"/>
              <a:buChar char="•"/>
            </a:pPr>
            <a:r>
              <a:rPr lang="en-GB" sz="1200" kern="1200" dirty="0" smtClean="0">
                <a:solidFill>
                  <a:schemeClr val="tx1"/>
                </a:solidFill>
                <a:effectLst/>
                <a:latin typeface="+mn-lt"/>
                <a:ea typeface="+mn-ea"/>
                <a:cs typeface="+mn-cs"/>
              </a:rPr>
              <a:t>There have been times in the past when not every case of stalking has been taken as seriously as it should have. Share the outline of Alice </a:t>
            </a:r>
            <a:r>
              <a:rPr lang="en-GB" sz="1200" kern="1200" dirty="0" err="1" smtClean="0">
                <a:solidFill>
                  <a:schemeClr val="tx1"/>
                </a:solidFill>
                <a:effectLst/>
                <a:latin typeface="+mn-lt"/>
                <a:ea typeface="+mn-ea"/>
                <a:cs typeface="+mn-cs"/>
              </a:rPr>
              <a:t>Ruggles</a:t>
            </a:r>
            <a:r>
              <a:rPr lang="en-GB" sz="1200" kern="1200" dirty="0" smtClean="0">
                <a:solidFill>
                  <a:schemeClr val="tx1"/>
                </a:solidFill>
                <a:effectLst/>
                <a:latin typeface="+mn-lt"/>
                <a:ea typeface="+mn-ea"/>
                <a:cs typeface="+mn-cs"/>
              </a:rPr>
              <a:t>’ story on the next slide to help explain how past tragedies have led to police procedural changes.</a:t>
            </a:r>
          </a:p>
        </p:txBody>
      </p:sp>
      <p:sp>
        <p:nvSpPr>
          <p:cNvPr id="4" name="Slide Number Placeholder 3"/>
          <p:cNvSpPr>
            <a:spLocks noGrp="1"/>
          </p:cNvSpPr>
          <p:nvPr>
            <p:ph type="sldNum" sz="quarter" idx="10"/>
          </p:nvPr>
        </p:nvSpPr>
        <p:spPr/>
        <p:txBody>
          <a:bodyPr/>
          <a:lstStyle/>
          <a:p>
            <a:fld id="{69528886-4662-4318-8CDB-AEEC2630371C}" type="slidenum">
              <a:rPr lang="en-GB" smtClean="0"/>
              <a:t>7</a:t>
            </a:fld>
            <a:endParaRPr lang="en-GB"/>
          </a:p>
        </p:txBody>
      </p:sp>
    </p:spTree>
    <p:extLst>
      <p:ext uri="{BB962C8B-B14F-4D97-AF65-F5344CB8AC3E}">
        <p14:creationId xmlns:p14="http://schemas.microsoft.com/office/powerpoint/2010/main" val="37066051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This outline of Alice </a:t>
            </a:r>
            <a:r>
              <a:rPr lang="en-GB" sz="1200" kern="1200" dirty="0" err="1" smtClean="0">
                <a:solidFill>
                  <a:schemeClr val="tx1"/>
                </a:solidFill>
                <a:effectLst/>
                <a:latin typeface="+mn-lt"/>
                <a:ea typeface="+mn-ea"/>
                <a:cs typeface="+mn-cs"/>
              </a:rPr>
              <a:t>Ruggles</a:t>
            </a:r>
            <a:r>
              <a:rPr lang="en-GB" sz="1200" kern="1200" dirty="0" smtClean="0">
                <a:solidFill>
                  <a:schemeClr val="tx1"/>
                </a:solidFill>
                <a:effectLst/>
                <a:latin typeface="+mn-lt"/>
                <a:ea typeface="+mn-ea"/>
                <a:cs typeface="+mn-cs"/>
              </a:rPr>
              <a:t>’ story helps explain how past tragedies have led to police procedural changes.</a:t>
            </a:r>
          </a:p>
        </p:txBody>
      </p:sp>
      <p:sp>
        <p:nvSpPr>
          <p:cNvPr id="4" name="Slide Number Placeholder 3"/>
          <p:cNvSpPr>
            <a:spLocks noGrp="1"/>
          </p:cNvSpPr>
          <p:nvPr>
            <p:ph type="sldNum" sz="quarter" idx="10"/>
          </p:nvPr>
        </p:nvSpPr>
        <p:spPr/>
        <p:txBody>
          <a:bodyPr/>
          <a:lstStyle/>
          <a:p>
            <a:fld id="{69528886-4662-4318-8CDB-AEEC2630371C}" type="slidenum">
              <a:rPr lang="en-GB" smtClean="0"/>
              <a:t>8</a:t>
            </a:fld>
            <a:endParaRPr lang="en-GB"/>
          </a:p>
        </p:txBody>
      </p:sp>
    </p:spTree>
    <p:extLst>
      <p:ext uri="{BB962C8B-B14F-4D97-AF65-F5344CB8AC3E}">
        <p14:creationId xmlns:p14="http://schemas.microsoft.com/office/powerpoint/2010/main" val="25371344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This outline of Alice </a:t>
            </a:r>
            <a:r>
              <a:rPr lang="en-GB" sz="1200" kern="1200" dirty="0" err="1" smtClean="0">
                <a:solidFill>
                  <a:schemeClr val="tx1"/>
                </a:solidFill>
                <a:effectLst/>
                <a:latin typeface="+mn-lt"/>
                <a:ea typeface="+mn-ea"/>
                <a:cs typeface="+mn-cs"/>
              </a:rPr>
              <a:t>Ruggles</a:t>
            </a:r>
            <a:r>
              <a:rPr lang="en-GB" sz="1200" kern="1200" dirty="0" smtClean="0">
                <a:solidFill>
                  <a:schemeClr val="tx1"/>
                </a:solidFill>
                <a:effectLst/>
                <a:latin typeface="+mn-lt"/>
                <a:ea typeface="+mn-ea"/>
                <a:cs typeface="+mn-cs"/>
              </a:rPr>
              <a:t>’ story helps explain how past tragedies have led to police procedural changes.</a:t>
            </a:r>
          </a:p>
        </p:txBody>
      </p:sp>
      <p:sp>
        <p:nvSpPr>
          <p:cNvPr id="4" name="Slide Number Placeholder 3"/>
          <p:cNvSpPr>
            <a:spLocks noGrp="1"/>
          </p:cNvSpPr>
          <p:nvPr>
            <p:ph type="sldNum" sz="quarter" idx="10"/>
          </p:nvPr>
        </p:nvSpPr>
        <p:spPr/>
        <p:txBody>
          <a:bodyPr/>
          <a:lstStyle/>
          <a:p>
            <a:fld id="{69528886-4662-4318-8CDB-AEEC2630371C}" type="slidenum">
              <a:rPr lang="en-GB" smtClean="0"/>
              <a:t>9</a:t>
            </a:fld>
            <a:endParaRPr lang="en-GB"/>
          </a:p>
        </p:txBody>
      </p:sp>
    </p:spTree>
    <p:extLst>
      <p:ext uri="{BB962C8B-B14F-4D97-AF65-F5344CB8AC3E}">
        <p14:creationId xmlns:p14="http://schemas.microsoft.com/office/powerpoint/2010/main" val="39489891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010400" y="1412776"/>
            <a:ext cx="1981200" cy="529587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en-US" smtClean="0"/>
              <a:t>Click to edit Master title style</a:t>
            </a:r>
            <a:endParaRPr lang="en-US" dirty="0"/>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79616" y="260648"/>
            <a:ext cx="1642768" cy="101952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370888" y="6356350"/>
            <a:ext cx="2133600" cy="274320"/>
          </a:xfrm>
          <a:prstGeom prst="rect">
            <a:avLst/>
          </a:prstGeom>
        </p:spPr>
        <p:txBody>
          <a:bodyPr/>
          <a:lstStyle/>
          <a:p>
            <a:fld id="{F9D260BB-3466-485A-ADEB-E41AD71F226B}" type="datetimeFigureOut">
              <a:rPr lang="en-GB" smtClean="0"/>
              <a:t>19/04/2021</a:t>
            </a:fld>
            <a:endParaRPr lang="en-GB"/>
          </a:p>
        </p:txBody>
      </p:sp>
      <p:sp>
        <p:nvSpPr>
          <p:cNvPr id="5" name="Footer Placeholder 4"/>
          <p:cNvSpPr>
            <a:spLocks noGrp="1"/>
          </p:cNvSpPr>
          <p:nvPr>
            <p:ph type="ftr" sz="quarter" idx="11"/>
          </p:nvPr>
        </p:nvSpPr>
        <p:spPr>
          <a:xfrm>
            <a:off x="3048000" y="6356350"/>
            <a:ext cx="3352800" cy="274320"/>
          </a:xfrm>
          <a:prstGeom prst="rect">
            <a:avLst/>
          </a:prstGeom>
        </p:spPr>
        <p:txBody>
          <a:bodyPr/>
          <a:lstStyle/>
          <a:p>
            <a:endParaRPr lang="en-GB"/>
          </a:p>
        </p:txBody>
      </p:sp>
      <p:sp>
        <p:nvSpPr>
          <p:cNvPr id="6" name="Slide Number Placeholder 5"/>
          <p:cNvSpPr>
            <a:spLocks noGrp="1"/>
          </p:cNvSpPr>
          <p:nvPr>
            <p:ph type="sldNum" sz="quarter" idx="12"/>
          </p:nvPr>
        </p:nvSpPr>
        <p:spPr>
          <a:xfrm>
            <a:off x="8234680" y="6355080"/>
            <a:ext cx="582966" cy="274320"/>
          </a:xfrm>
          <a:prstGeom prst="rect">
            <a:avLst/>
          </a:prstGeom>
        </p:spPr>
        <p:txBody>
          <a:bodyPr/>
          <a:lstStyle/>
          <a:p>
            <a:fld id="{E7F2673E-179E-42F4-A8C8-08481BF20A97}"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268759"/>
            <a:ext cx="1956046" cy="543480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1484784"/>
            <a:ext cx="1676400" cy="464137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370888" y="6356350"/>
            <a:ext cx="2133600" cy="274320"/>
          </a:xfrm>
          <a:prstGeom prst="rect">
            <a:avLst/>
          </a:prstGeom>
        </p:spPr>
        <p:txBody>
          <a:bodyPr/>
          <a:lstStyle/>
          <a:p>
            <a:fld id="{F9D260BB-3466-485A-ADEB-E41AD71F226B}" type="datetimeFigureOut">
              <a:rPr lang="en-GB" smtClean="0"/>
              <a:t>19/04/2021</a:t>
            </a:fld>
            <a:endParaRPr lang="en-GB"/>
          </a:p>
        </p:txBody>
      </p:sp>
      <p:sp>
        <p:nvSpPr>
          <p:cNvPr id="5" name="Footer Placeholder 4"/>
          <p:cNvSpPr>
            <a:spLocks noGrp="1"/>
          </p:cNvSpPr>
          <p:nvPr>
            <p:ph type="ftr" sz="quarter" idx="11"/>
          </p:nvPr>
        </p:nvSpPr>
        <p:spPr>
          <a:xfrm>
            <a:off x="3048000" y="6356350"/>
            <a:ext cx="3352800" cy="274320"/>
          </a:xfrm>
          <a:prstGeom prst="rect">
            <a:avLst/>
          </a:prstGeom>
        </p:spPr>
        <p:txBody>
          <a:bodyPr/>
          <a:lstStyle/>
          <a:p>
            <a:endParaRPr lang="en-GB"/>
          </a:p>
        </p:txBody>
      </p:sp>
      <p:sp>
        <p:nvSpPr>
          <p:cNvPr id="6" name="Slide Number Placeholder 5"/>
          <p:cNvSpPr>
            <a:spLocks noGrp="1"/>
          </p:cNvSpPr>
          <p:nvPr>
            <p:ph type="sldNum" sz="quarter" idx="12"/>
          </p:nvPr>
        </p:nvSpPr>
        <p:spPr>
          <a:xfrm>
            <a:off x="8234680" y="6355080"/>
            <a:ext cx="582966" cy="274320"/>
          </a:xfrm>
          <a:prstGeom prst="rect">
            <a:avLst/>
          </a:prstGeom>
        </p:spPr>
        <p:txBody>
          <a:bodyPr/>
          <a:lstStyle>
            <a:lvl1pPr>
              <a:defRPr>
                <a:solidFill>
                  <a:schemeClr val="bg2"/>
                </a:solidFill>
              </a:defRPr>
            </a:lvl1pPr>
          </a:lstStyle>
          <a:p>
            <a:fld id="{E7F2673E-179E-42F4-A8C8-08481BF20A97}"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7010400" y="1268759"/>
            <a:ext cx="1981200" cy="54398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n-US" smtClean="0"/>
              <a:t>Click to edit Master title style</a:t>
            </a:r>
            <a:endParaRPr lang="en-US"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77704" y="249234"/>
            <a:ext cx="1642768" cy="101952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itle 9"/>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a:xfrm>
            <a:off x="370888" y="6356350"/>
            <a:ext cx="2133600" cy="274320"/>
          </a:xfrm>
          <a:prstGeom prst="rect">
            <a:avLst/>
          </a:prstGeom>
        </p:spPr>
        <p:txBody>
          <a:bodyPr/>
          <a:lstStyle/>
          <a:p>
            <a:fld id="{F9D260BB-3466-485A-ADEB-E41AD71F226B}" type="datetimeFigureOut">
              <a:rPr lang="en-GB" smtClean="0"/>
              <a:t>19/04/2021</a:t>
            </a:fld>
            <a:endParaRPr lang="en-GB"/>
          </a:p>
        </p:txBody>
      </p:sp>
      <p:sp>
        <p:nvSpPr>
          <p:cNvPr id="3" name="Footer Placeholder 2"/>
          <p:cNvSpPr>
            <a:spLocks noGrp="1"/>
          </p:cNvSpPr>
          <p:nvPr>
            <p:ph type="ftr" sz="quarter" idx="11"/>
          </p:nvPr>
        </p:nvSpPr>
        <p:spPr>
          <a:xfrm>
            <a:off x="3048000" y="6356350"/>
            <a:ext cx="3352800" cy="274320"/>
          </a:xfrm>
          <a:prstGeom prst="rect">
            <a:avLst/>
          </a:prstGeom>
        </p:spPr>
        <p:txBody>
          <a:bodyPr/>
          <a:lstStyle/>
          <a:p>
            <a:endParaRPr lang="en-GB"/>
          </a:p>
        </p:txBody>
      </p:sp>
      <p:sp>
        <p:nvSpPr>
          <p:cNvPr id="4" name="Slide Number Placeholder 3"/>
          <p:cNvSpPr>
            <a:spLocks noGrp="1"/>
          </p:cNvSpPr>
          <p:nvPr>
            <p:ph type="sldNum" sz="quarter" idx="12"/>
          </p:nvPr>
        </p:nvSpPr>
        <p:spPr>
          <a:xfrm>
            <a:off x="8234680" y="6355080"/>
            <a:ext cx="582966" cy="274320"/>
          </a:xfrm>
          <a:prstGeom prst="rect">
            <a:avLst/>
          </a:prstGeom>
        </p:spPr>
        <p:txBody>
          <a:bodyPr/>
          <a:lstStyle/>
          <a:p>
            <a:fld id="{E7F2673E-179E-42F4-A8C8-08481BF20A97}" type="slidenum">
              <a:rPr lang="en-GB" smtClean="0"/>
              <a:t>‹#›</a:t>
            </a:fld>
            <a:endParaRPr lang="en-GB"/>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109" y="249234"/>
            <a:ext cx="1642768" cy="101952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1584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64324" y="3501008"/>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a:xfrm>
            <a:off x="7144812" y="1556746"/>
            <a:ext cx="1675660" cy="1673352"/>
          </a:xfrm>
        </p:spPr>
        <p:txBody>
          <a:bodyPr anchor="b"/>
          <a:lstStyle>
            <a:lvl1pPr algn="l">
              <a:defRPr sz="2000" spc="150" baseline="0"/>
            </a:lvl1pPr>
          </a:lstStyle>
          <a:p>
            <a:r>
              <a:rPr lang="en-US" smtClean="0"/>
              <a:t>Click to edit Master title style</a:t>
            </a:r>
            <a:endParaRPr lang="en-US"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109" y="249234"/>
            <a:ext cx="1642768" cy="101952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70888" y="6356350"/>
            <a:ext cx="2133600" cy="274320"/>
          </a:xfrm>
          <a:prstGeom prst="rect">
            <a:avLst/>
          </a:prstGeom>
        </p:spPr>
        <p:txBody>
          <a:bodyPr/>
          <a:lstStyle/>
          <a:p>
            <a:fld id="{F9D260BB-3466-485A-ADEB-E41AD71F226B}" type="datetimeFigureOut">
              <a:rPr lang="en-GB" smtClean="0"/>
              <a:t>19/04/2021</a:t>
            </a:fld>
            <a:endParaRPr lang="en-GB"/>
          </a:p>
        </p:txBody>
      </p:sp>
      <p:sp>
        <p:nvSpPr>
          <p:cNvPr id="6" name="Footer Placeholder 5"/>
          <p:cNvSpPr>
            <a:spLocks noGrp="1"/>
          </p:cNvSpPr>
          <p:nvPr>
            <p:ph type="ftr" sz="quarter" idx="11"/>
          </p:nvPr>
        </p:nvSpPr>
        <p:spPr>
          <a:xfrm>
            <a:off x="3048000" y="6356350"/>
            <a:ext cx="3352800" cy="274320"/>
          </a:xfrm>
          <a:prstGeom prst="rect">
            <a:avLst/>
          </a:prstGeom>
        </p:spPr>
        <p:txBody>
          <a:bodyPr/>
          <a:lstStyle/>
          <a:p>
            <a:endParaRPr lang="en-GB"/>
          </a:p>
        </p:txBody>
      </p:sp>
      <p:sp>
        <p:nvSpPr>
          <p:cNvPr id="7" name="Slide Number Placeholder 6"/>
          <p:cNvSpPr>
            <a:spLocks noGrp="1"/>
          </p:cNvSpPr>
          <p:nvPr>
            <p:ph type="sldNum" sz="quarter" idx="12"/>
          </p:nvPr>
        </p:nvSpPr>
        <p:spPr>
          <a:xfrm>
            <a:off x="8234680" y="6355080"/>
            <a:ext cx="582966" cy="274320"/>
          </a:xfrm>
          <a:prstGeom prst="rect">
            <a:avLst/>
          </a:prstGeom>
        </p:spPr>
        <p:txBody>
          <a:bodyPr/>
          <a:lstStyle/>
          <a:p>
            <a:fld id="{E7F2673E-179E-42F4-A8C8-08481BF20A97}" type="slidenum">
              <a:rPr lang="en-GB" smtClean="0"/>
              <a:t>‹#›</a:t>
            </a:fld>
            <a:endParaRPr lang="en-GB"/>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n-US" smtClean="0"/>
              <a:t>Click to edit Master title style</a:t>
            </a: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109" y="5517232"/>
            <a:ext cx="1642768" cy="101952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7011889"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6639272"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Picture 1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300109" y="249234"/>
            <a:ext cx="1642768" cy="1019525"/>
          </a:xfrm>
          <a:prstGeom prst="rect">
            <a:avLst/>
          </a:prstGeom>
        </p:spPr>
      </p:pic>
    </p:spTree>
  </p:cSld>
  <p:clrMap bg1="lt1" tx1="dk1" bg2="lt2" tx2="dk2" accent1="accent1" accent2="accent2" accent3="accent3" accent4="accent4" accent5="accent5" accent6="accent6" hlink="hlink" folHlink="folHlink"/>
  <p:sldLayoutIdLst>
    <p:sldLayoutId id="2147483663" r:id="rId1"/>
    <p:sldLayoutId id="2147483661" r:id="rId2"/>
    <p:sldLayoutId id="2147483662"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www.stalkinghelpline.org/" TargetMode="External"/><Relationship Id="rId2" Type="http://schemas.openxmlformats.org/officeDocument/2006/relationships/notesSlide" Target="../notesSlides/notesSlide10.xml"/><Relationship Id="rId1" Type="http://schemas.openxmlformats.org/officeDocument/2006/relationships/slideLayout" Target="../slideLayouts/slideLayout9.xml"/><Relationship Id="rId5" Type="http://schemas.openxmlformats.org/officeDocument/2006/relationships/image" Target="../media/image7.png"/><Relationship Id="rId4" Type="http://schemas.openxmlformats.org/officeDocument/2006/relationships/hyperlink" Target="https://www.themix.org.uk/crime-and-safety/victims-of-crime/stalking-9175.html"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67544" y="1268760"/>
            <a:ext cx="6324600" cy="1828800"/>
          </a:xfrm>
        </p:spPr>
        <p:txBody>
          <a:bodyPr/>
          <a:lstStyle/>
          <a:p>
            <a:r>
              <a:rPr lang="en-GB" dirty="0" smtClean="0"/>
              <a:t>REDUCING</a:t>
            </a:r>
            <a:br>
              <a:rPr lang="en-GB" dirty="0" smtClean="0"/>
            </a:br>
            <a:r>
              <a:rPr lang="en-GB" dirty="0" smtClean="0"/>
              <a:t>inappropriate</a:t>
            </a:r>
            <a:br>
              <a:rPr lang="en-GB" dirty="0" smtClean="0"/>
            </a:br>
            <a:r>
              <a:rPr lang="en-GB" dirty="0" smtClean="0"/>
              <a:t>behaviours</a:t>
            </a:r>
            <a:endParaRPr lang="en-GB" dirty="0"/>
          </a:p>
        </p:txBody>
      </p:sp>
      <p:pic>
        <p:nvPicPr>
          <p:cNvPr id="7174" name="Picture 6" descr="Glossy, Hand, Red, Stop, Triangle, Warning, Whit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5979" y="3501008"/>
            <a:ext cx="3552329" cy="31772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56492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092280" y="152400"/>
            <a:ext cx="1801688" cy="1673352"/>
          </a:xfrm>
        </p:spPr>
        <p:txBody>
          <a:bodyPr/>
          <a:lstStyle/>
          <a:p>
            <a:pPr algn="ctr"/>
            <a:r>
              <a:rPr lang="en-GB" sz="2800" dirty="0" smtClean="0"/>
              <a:t>Sources of support</a:t>
            </a:r>
            <a:endParaRPr lang="en-GB" sz="2800" dirty="0"/>
          </a:p>
        </p:txBody>
      </p:sp>
      <p:sp>
        <p:nvSpPr>
          <p:cNvPr id="8" name="Rectangle 7"/>
          <p:cNvSpPr/>
          <p:nvPr/>
        </p:nvSpPr>
        <p:spPr>
          <a:xfrm>
            <a:off x="323528" y="159079"/>
            <a:ext cx="6408712" cy="478209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en-GB" sz="3000" dirty="0" smtClean="0">
                <a:solidFill>
                  <a:srgbClr val="002060"/>
                </a:solidFill>
              </a:rPr>
              <a:t>At school</a:t>
            </a:r>
            <a:r>
              <a:rPr lang="en-GB" sz="3000" dirty="0">
                <a:solidFill>
                  <a:srgbClr val="00B050"/>
                </a:solidFill>
              </a:rPr>
              <a:t> - tutors</a:t>
            </a:r>
            <a:r>
              <a:rPr lang="en-GB" sz="3000" dirty="0" smtClean="0">
                <a:solidFill>
                  <a:srgbClr val="00B050"/>
                </a:solidFill>
              </a:rPr>
              <a:t>, school nurse, counsellor</a:t>
            </a:r>
          </a:p>
          <a:p>
            <a:endParaRPr lang="en-GB" sz="3000" dirty="0">
              <a:solidFill>
                <a:srgbClr val="00B050"/>
              </a:solidFill>
            </a:endParaRPr>
          </a:p>
          <a:p>
            <a:r>
              <a:rPr lang="en-GB" sz="3000" dirty="0" smtClean="0">
                <a:solidFill>
                  <a:srgbClr val="002060"/>
                </a:solidFill>
              </a:rPr>
              <a:t>Police</a:t>
            </a:r>
            <a:r>
              <a:rPr lang="en-GB" sz="3000" dirty="0">
                <a:solidFill>
                  <a:srgbClr val="00B050"/>
                </a:solidFill>
              </a:rPr>
              <a:t> - </a:t>
            </a:r>
            <a:r>
              <a:rPr lang="en-GB" sz="3000" dirty="0" smtClean="0">
                <a:solidFill>
                  <a:srgbClr val="00B050"/>
                </a:solidFill>
              </a:rPr>
              <a:t>999 </a:t>
            </a:r>
            <a:r>
              <a:rPr lang="en-GB" sz="3000" dirty="0">
                <a:solidFill>
                  <a:srgbClr val="00B050"/>
                </a:solidFill>
              </a:rPr>
              <a:t>or 101 </a:t>
            </a:r>
          </a:p>
          <a:p>
            <a:endParaRPr lang="en-GB" sz="3000" dirty="0">
              <a:solidFill>
                <a:srgbClr val="00B050"/>
              </a:solidFill>
            </a:endParaRPr>
          </a:p>
          <a:p>
            <a:pPr lvl="0"/>
            <a:r>
              <a:rPr lang="en-GB" sz="3000" dirty="0" smtClean="0">
                <a:solidFill>
                  <a:srgbClr val="002060"/>
                </a:solidFill>
              </a:rPr>
              <a:t>National Stalking </a:t>
            </a:r>
            <a:r>
              <a:rPr lang="en-GB" sz="3000" dirty="0">
                <a:solidFill>
                  <a:srgbClr val="002060"/>
                </a:solidFill>
              </a:rPr>
              <a:t>Helpline</a:t>
            </a:r>
            <a:r>
              <a:rPr lang="en-GB" sz="3000" dirty="0">
                <a:solidFill>
                  <a:srgbClr val="00B050"/>
                </a:solidFill>
              </a:rPr>
              <a:t> </a:t>
            </a:r>
            <a:r>
              <a:rPr lang="en-GB" sz="3000" dirty="0" smtClean="0">
                <a:solidFill>
                  <a:srgbClr val="00B050"/>
                </a:solidFill>
              </a:rPr>
              <a:t>- 0808 802 0300 &amp; email support and online tools </a:t>
            </a:r>
            <a:r>
              <a:rPr lang="en-GB" sz="3000" u="sng" dirty="0">
                <a:hlinkClick r:id="rId3"/>
              </a:rPr>
              <a:t>www.stalkinghelpline.org</a:t>
            </a:r>
            <a:endParaRPr lang="en-GB" sz="3000" dirty="0"/>
          </a:p>
          <a:p>
            <a:endParaRPr lang="en-GB" sz="3000" dirty="0">
              <a:solidFill>
                <a:srgbClr val="00B050"/>
              </a:solidFill>
            </a:endParaRPr>
          </a:p>
          <a:p>
            <a:r>
              <a:rPr lang="en-GB" sz="3000" dirty="0">
                <a:solidFill>
                  <a:srgbClr val="002060"/>
                </a:solidFill>
              </a:rPr>
              <a:t>The Mix</a:t>
            </a:r>
            <a:r>
              <a:rPr lang="en-GB" sz="3000" dirty="0">
                <a:solidFill>
                  <a:srgbClr val="00B050"/>
                </a:solidFill>
              </a:rPr>
              <a:t> - </a:t>
            </a:r>
            <a:r>
              <a:rPr lang="en-GB" sz="3000" dirty="0">
                <a:solidFill>
                  <a:srgbClr val="00B050"/>
                </a:solidFill>
                <a:hlinkClick r:id="rId4"/>
              </a:rPr>
              <a:t>crime and </a:t>
            </a:r>
            <a:r>
              <a:rPr lang="en-GB" sz="3000" dirty="0" smtClean="0">
                <a:solidFill>
                  <a:srgbClr val="00B050"/>
                </a:solidFill>
                <a:hlinkClick r:id="rId4"/>
              </a:rPr>
              <a:t>safety section</a:t>
            </a:r>
            <a:endParaRPr lang="en-GB" sz="3000" dirty="0">
              <a:solidFill>
                <a:srgbClr val="00B050"/>
              </a:solidFill>
            </a:endParaRPr>
          </a:p>
        </p:txBody>
      </p:sp>
      <p:pic>
        <p:nvPicPr>
          <p:cNvPr id="4098" name="Picture 2" descr="Smartphone, App, News, Web, Interne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0905" y="4635995"/>
            <a:ext cx="2151355" cy="2222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25936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092280" y="363034"/>
            <a:ext cx="1801688" cy="1476400"/>
          </a:xfrm>
        </p:spPr>
        <p:txBody>
          <a:bodyPr/>
          <a:lstStyle/>
          <a:p>
            <a:pPr algn="ctr"/>
            <a:r>
              <a:rPr lang="en-GB" sz="2800" dirty="0" smtClean="0"/>
              <a:t>IF being stalked</a:t>
            </a:r>
            <a:endParaRPr lang="en-GB" sz="2800" dirty="0"/>
          </a:p>
        </p:txBody>
      </p:sp>
      <p:sp>
        <p:nvSpPr>
          <p:cNvPr id="8" name="Rectangle 7"/>
          <p:cNvSpPr/>
          <p:nvPr/>
        </p:nvSpPr>
        <p:spPr>
          <a:xfrm>
            <a:off x="323528" y="116632"/>
            <a:ext cx="6408712" cy="662473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marL="457200" lvl="0" indent="-457200">
              <a:buFont typeface="Arial" panose="020B0604020202020204" pitchFamily="34" charset="0"/>
              <a:buChar char="•"/>
            </a:pPr>
            <a:r>
              <a:rPr lang="en-GB" sz="3000" spc="150" dirty="0" smtClean="0">
                <a:solidFill>
                  <a:srgbClr val="006666"/>
                </a:solidFill>
              </a:rPr>
              <a:t>Call </a:t>
            </a:r>
            <a:r>
              <a:rPr lang="en-GB" sz="3000" spc="150" dirty="0">
                <a:solidFill>
                  <a:srgbClr val="006666"/>
                </a:solidFill>
              </a:rPr>
              <a:t>the police</a:t>
            </a:r>
          </a:p>
          <a:p>
            <a:pPr marL="457200" lvl="0" indent="-457200">
              <a:buFont typeface="Arial" panose="020B0604020202020204" pitchFamily="34" charset="0"/>
              <a:buChar char="•"/>
            </a:pPr>
            <a:r>
              <a:rPr lang="en-GB" sz="3000" spc="150" dirty="0" smtClean="0">
                <a:solidFill>
                  <a:srgbClr val="006666"/>
                </a:solidFill>
              </a:rPr>
              <a:t>Seek support</a:t>
            </a:r>
          </a:p>
          <a:p>
            <a:pPr marL="457200" lvl="0" indent="-457200">
              <a:buFont typeface="Arial" panose="020B0604020202020204" pitchFamily="34" charset="0"/>
              <a:buChar char="•"/>
            </a:pPr>
            <a:r>
              <a:rPr lang="en-GB" sz="3000" spc="150" dirty="0" smtClean="0">
                <a:solidFill>
                  <a:srgbClr val="006666"/>
                </a:solidFill>
              </a:rPr>
              <a:t>Tell trusted people</a:t>
            </a:r>
          </a:p>
          <a:p>
            <a:pPr marL="457200" lvl="0" indent="-457200">
              <a:buFont typeface="Arial" panose="020B0604020202020204" pitchFamily="34" charset="0"/>
              <a:buChar char="•"/>
            </a:pPr>
            <a:endParaRPr lang="en-GB" sz="3000" spc="150" dirty="0">
              <a:solidFill>
                <a:srgbClr val="006666"/>
              </a:solidFill>
            </a:endParaRPr>
          </a:p>
          <a:p>
            <a:pPr marL="457200" lvl="0" indent="-457200">
              <a:buFont typeface="Arial" panose="020B0604020202020204" pitchFamily="34" charset="0"/>
              <a:buChar char="•"/>
            </a:pPr>
            <a:r>
              <a:rPr lang="en-GB" sz="3000" spc="150" dirty="0" smtClean="0">
                <a:solidFill>
                  <a:srgbClr val="006666"/>
                </a:solidFill>
              </a:rPr>
              <a:t>Be </a:t>
            </a:r>
            <a:r>
              <a:rPr lang="en-GB" sz="3000" spc="150" dirty="0">
                <a:solidFill>
                  <a:srgbClr val="006666"/>
                </a:solidFill>
              </a:rPr>
              <a:t>cyber secure: </a:t>
            </a:r>
          </a:p>
          <a:p>
            <a:pPr marL="742950" lvl="1" indent="-285750">
              <a:buFont typeface="Arial" panose="020B0604020202020204" pitchFamily="34" charset="0"/>
              <a:buChar char="•"/>
            </a:pPr>
            <a:r>
              <a:rPr lang="en-GB" sz="3000" spc="150" dirty="0">
                <a:solidFill>
                  <a:srgbClr val="006666"/>
                </a:solidFill>
              </a:rPr>
              <a:t>change </a:t>
            </a:r>
            <a:r>
              <a:rPr lang="en-GB" sz="3000" spc="150" dirty="0" smtClean="0">
                <a:solidFill>
                  <a:srgbClr val="006666"/>
                </a:solidFill>
              </a:rPr>
              <a:t>passwords</a:t>
            </a:r>
            <a:endParaRPr lang="en-GB" sz="3000" spc="150" dirty="0">
              <a:solidFill>
                <a:srgbClr val="006666"/>
              </a:solidFill>
            </a:endParaRPr>
          </a:p>
          <a:p>
            <a:pPr marL="742950" lvl="1" indent="-285750">
              <a:buFont typeface="Arial" panose="020B0604020202020204" pitchFamily="34" charset="0"/>
              <a:buChar char="•"/>
            </a:pPr>
            <a:r>
              <a:rPr lang="en-GB" sz="3000" spc="150" dirty="0">
                <a:solidFill>
                  <a:srgbClr val="006666"/>
                </a:solidFill>
              </a:rPr>
              <a:t>check </a:t>
            </a:r>
            <a:r>
              <a:rPr lang="en-GB" sz="3000" spc="150" dirty="0" smtClean="0">
                <a:solidFill>
                  <a:srgbClr val="006666"/>
                </a:solidFill>
              </a:rPr>
              <a:t>privacy </a:t>
            </a:r>
            <a:r>
              <a:rPr lang="en-GB" sz="3000" spc="150" dirty="0">
                <a:solidFill>
                  <a:srgbClr val="006666"/>
                </a:solidFill>
              </a:rPr>
              <a:t>settings</a:t>
            </a:r>
          </a:p>
          <a:p>
            <a:pPr marL="742950" lvl="1" indent="-285750">
              <a:buFont typeface="Arial" panose="020B0604020202020204" pitchFamily="34" charset="0"/>
              <a:buChar char="•"/>
            </a:pPr>
            <a:r>
              <a:rPr lang="en-GB" sz="3000" spc="150" dirty="0">
                <a:solidFill>
                  <a:srgbClr val="006666"/>
                </a:solidFill>
              </a:rPr>
              <a:t>scan for spyware</a:t>
            </a:r>
          </a:p>
          <a:p>
            <a:pPr marL="742950" lvl="1" indent="-285750">
              <a:buFont typeface="Arial" panose="020B0604020202020204" pitchFamily="34" charset="0"/>
              <a:buChar char="•"/>
            </a:pPr>
            <a:r>
              <a:rPr lang="en-GB" sz="3000" spc="150" dirty="0">
                <a:solidFill>
                  <a:srgbClr val="006666"/>
                </a:solidFill>
              </a:rPr>
              <a:t>visit </a:t>
            </a:r>
            <a:r>
              <a:rPr lang="en-GB" sz="3000" u="sng" spc="150" dirty="0" smtClean="0">
                <a:solidFill>
                  <a:srgbClr val="002060"/>
                </a:solidFill>
              </a:rPr>
              <a:t>getsafeonline.org</a:t>
            </a:r>
          </a:p>
          <a:p>
            <a:pPr lvl="1"/>
            <a:endParaRPr lang="en-GB" sz="3000" spc="150" dirty="0" smtClean="0">
              <a:solidFill>
                <a:srgbClr val="006666"/>
              </a:solidFill>
            </a:endParaRPr>
          </a:p>
          <a:p>
            <a:pPr marL="457200" lvl="0" indent="-457200">
              <a:buFont typeface="Arial" panose="020B0604020202020204" pitchFamily="34" charset="0"/>
              <a:buChar char="•"/>
            </a:pPr>
            <a:r>
              <a:rPr lang="en-GB" sz="3000" spc="150" dirty="0" smtClean="0">
                <a:solidFill>
                  <a:srgbClr val="006666"/>
                </a:solidFill>
              </a:rPr>
              <a:t>Avoid contact</a:t>
            </a:r>
          </a:p>
          <a:p>
            <a:pPr marL="457200" lvl="0" indent="-457200">
              <a:buFont typeface="Arial" panose="020B0604020202020204" pitchFamily="34" charset="0"/>
              <a:buChar char="•"/>
            </a:pPr>
            <a:r>
              <a:rPr lang="en-GB" sz="3000" spc="150" dirty="0" smtClean="0">
                <a:solidFill>
                  <a:srgbClr val="006666"/>
                </a:solidFill>
              </a:rPr>
              <a:t>Vary routines</a:t>
            </a:r>
          </a:p>
          <a:p>
            <a:pPr marL="457200" indent="-457200">
              <a:buFont typeface="Arial" panose="020B0604020202020204" pitchFamily="34" charset="0"/>
              <a:buChar char="•"/>
            </a:pPr>
            <a:r>
              <a:rPr lang="en-GB" sz="3000" spc="150" dirty="0">
                <a:solidFill>
                  <a:srgbClr val="006666"/>
                </a:solidFill>
              </a:rPr>
              <a:t>Record all </a:t>
            </a:r>
            <a:r>
              <a:rPr lang="en-GB" sz="3000" spc="150" dirty="0" smtClean="0">
                <a:solidFill>
                  <a:srgbClr val="006666"/>
                </a:solidFill>
              </a:rPr>
              <a:t>contact</a:t>
            </a:r>
            <a:endParaRPr lang="en-GB" sz="3000" spc="150" dirty="0">
              <a:solidFill>
                <a:srgbClr val="006666"/>
              </a:solidFill>
            </a:endParaRPr>
          </a:p>
        </p:txBody>
      </p:sp>
      <p:pic>
        <p:nvPicPr>
          <p:cNvPr id="5124" name="Picture 4" descr="Cyber Security, Security, Lock, Lock Icon, Lock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4107" y="2348880"/>
            <a:ext cx="2976265" cy="29762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31353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51520" y="260648"/>
            <a:ext cx="6639272" cy="1054394"/>
          </a:xfrm>
        </p:spPr>
        <p:txBody>
          <a:bodyPr/>
          <a:lstStyle/>
          <a:p>
            <a:r>
              <a:rPr lang="en-GB" dirty="0" smtClean="0"/>
              <a:t>Overheard conversation</a:t>
            </a:r>
            <a:endParaRPr lang="en-GB" dirty="0"/>
          </a:p>
        </p:txBody>
      </p:sp>
      <p:sp>
        <p:nvSpPr>
          <p:cNvPr id="7" name="Rectangular Callout 6"/>
          <p:cNvSpPr/>
          <p:nvPr/>
        </p:nvSpPr>
        <p:spPr>
          <a:xfrm>
            <a:off x="1619672" y="2420888"/>
            <a:ext cx="5925269" cy="3014439"/>
          </a:xfrm>
          <a:prstGeom prst="wedgeRectCallout">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0"/>
              </a:spcAft>
            </a:pPr>
            <a:r>
              <a:rPr lang="en-GB" sz="3000" spc="150" dirty="0">
                <a:solidFill>
                  <a:srgbClr val="006666"/>
                </a:solidFill>
              </a:rPr>
              <a:t>People play hard to </a:t>
            </a:r>
            <a:r>
              <a:rPr lang="en-GB" sz="3000" spc="150" dirty="0" smtClean="0">
                <a:solidFill>
                  <a:srgbClr val="006666"/>
                </a:solidFill>
              </a:rPr>
              <a:t>get, </a:t>
            </a:r>
            <a:r>
              <a:rPr lang="en-GB" sz="3000" spc="150" dirty="0">
                <a:solidFill>
                  <a:srgbClr val="006666"/>
                </a:solidFill>
              </a:rPr>
              <a:t>so it’s important not to give up at the first ‘no’. It’s expected you’ll keep asking to show you really like someone.</a:t>
            </a:r>
          </a:p>
          <a:p>
            <a:pPr algn="ctr">
              <a:lnSpc>
                <a:spcPct val="107000"/>
              </a:lnSpc>
              <a:spcAft>
                <a:spcPts val="800"/>
              </a:spcAft>
            </a:pPr>
            <a:r>
              <a:rPr lang="en-GB" sz="3000" spc="150" dirty="0">
                <a:solidFill>
                  <a:srgbClr val="006666"/>
                </a:solidFill>
              </a:rPr>
              <a:t> </a:t>
            </a:r>
          </a:p>
        </p:txBody>
      </p:sp>
    </p:spTree>
    <p:extLst>
      <p:ext uri="{BB962C8B-B14F-4D97-AF65-F5344CB8AC3E}">
        <p14:creationId xmlns:p14="http://schemas.microsoft.com/office/powerpoint/2010/main" val="10128617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What have you learned?</a:t>
            </a:r>
            <a:endParaRPr lang="en-GB" dirty="0"/>
          </a:p>
        </p:txBody>
      </p:sp>
      <p:pic>
        <p:nvPicPr>
          <p:cNvPr id="6148" name="Picture 4" descr="Postcard, Post, Letters, Email, Mess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688" y="2276872"/>
            <a:ext cx="5568553" cy="35035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14851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51520" y="260648"/>
            <a:ext cx="6639272" cy="1054394"/>
          </a:xfrm>
        </p:spPr>
        <p:txBody>
          <a:bodyPr/>
          <a:lstStyle/>
          <a:p>
            <a:r>
              <a:rPr lang="en-GB" dirty="0" smtClean="0"/>
              <a:t>Identify interest</a:t>
            </a:r>
            <a:endParaRPr lang="en-GB" dirty="0"/>
          </a:p>
        </p:txBody>
      </p:sp>
      <p:pic>
        <p:nvPicPr>
          <p:cNvPr id="3078" name="Picture 6" descr="Feedback, Opinion, Gut, Bad, Neutral, Thumb, High, Dow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0321" y="1916832"/>
            <a:ext cx="4704457" cy="4248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67379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15"/>
          <p:cNvSpPr>
            <a:spLocks noGrp="1"/>
          </p:cNvSpPr>
          <p:nvPr>
            <p:ph idx="1"/>
          </p:nvPr>
        </p:nvSpPr>
        <p:spPr/>
        <p:txBody>
          <a:bodyPr>
            <a:normAutofit/>
          </a:bodyPr>
          <a:lstStyle/>
          <a:p>
            <a:pPr marL="342900" indent="-342900">
              <a:lnSpc>
                <a:spcPct val="150000"/>
              </a:lnSpc>
              <a:spcBef>
                <a:spcPct val="0"/>
              </a:spcBef>
              <a:buClr>
                <a:srgbClr val="00ADC6"/>
              </a:buClr>
              <a:defRPr/>
            </a:pPr>
            <a:r>
              <a:rPr lang="en-US" altLang="en-US" sz="2400" dirty="0">
                <a:solidFill>
                  <a:srgbClr val="006666"/>
                </a:solidFill>
              </a:rPr>
              <a:t>Listen </a:t>
            </a:r>
            <a:r>
              <a:rPr lang="en-US" altLang="en-US" sz="2400" dirty="0" smtClean="0">
                <a:solidFill>
                  <a:srgbClr val="006666"/>
                </a:solidFill>
              </a:rPr>
              <a:t>to and respect </a:t>
            </a:r>
            <a:r>
              <a:rPr lang="en-US" altLang="en-US" sz="2400" dirty="0">
                <a:solidFill>
                  <a:srgbClr val="006666"/>
                </a:solidFill>
              </a:rPr>
              <a:t>each other</a:t>
            </a:r>
          </a:p>
          <a:p>
            <a:pPr marL="342900" indent="-342900">
              <a:lnSpc>
                <a:spcPct val="150000"/>
              </a:lnSpc>
              <a:spcBef>
                <a:spcPct val="0"/>
              </a:spcBef>
              <a:buClr>
                <a:srgbClr val="00ADC6"/>
              </a:buClr>
              <a:defRPr/>
            </a:pPr>
            <a:r>
              <a:rPr lang="en-US" altLang="en-US" sz="2400" dirty="0">
                <a:solidFill>
                  <a:srgbClr val="006666"/>
                </a:solidFill>
              </a:rPr>
              <a:t>One person speaking at a time</a:t>
            </a:r>
          </a:p>
          <a:p>
            <a:pPr marL="342900" indent="-342900">
              <a:lnSpc>
                <a:spcPct val="150000"/>
              </a:lnSpc>
              <a:spcBef>
                <a:spcPct val="0"/>
              </a:spcBef>
              <a:buClr>
                <a:srgbClr val="00ADC6"/>
              </a:buClr>
              <a:defRPr/>
            </a:pPr>
            <a:r>
              <a:rPr lang="en-US" altLang="en-US" sz="2400" dirty="0" smtClean="0">
                <a:solidFill>
                  <a:srgbClr val="006666"/>
                </a:solidFill>
              </a:rPr>
              <a:t>Openness </a:t>
            </a:r>
            <a:r>
              <a:rPr lang="en-US" altLang="en-US" sz="2400" dirty="0">
                <a:solidFill>
                  <a:srgbClr val="006666"/>
                </a:solidFill>
              </a:rPr>
              <a:t>but no personal stories</a:t>
            </a:r>
          </a:p>
          <a:p>
            <a:pPr marL="342900" indent="-342900">
              <a:lnSpc>
                <a:spcPct val="150000"/>
              </a:lnSpc>
              <a:spcBef>
                <a:spcPct val="0"/>
              </a:spcBef>
              <a:buClr>
                <a:srgbClr val="00ADC6"/>
              </a:buClr>
              <a:defRPr/>
            </a:pPr>
            <a:r>
              <a:rPr lang="en-US" altLang="en-US" sz="2400" dirty="0" smtClean="0">
                <a:solidFill>
                  <a:srgbClr val="006666"/>
                </a:solidFill>
              </a:rPr>
              <a:t>No </a:t>
            </a:r>
            <a:r>
              <a:rPr lang="en-US" altLang="en-US" sz="2400" dirty="0">
                <a:solidFill>
                  <a:srgbClr val="006666"/>
                </a:solidFill>
              </a:rPr>
              <a:t>such thing as a silly question</a:t>
            </a:r>
          </a:p>
          <a:p>
            <a:pPr marL="342900" indent="-342900">
              <a:lnSpc>
                <a:spcPct val="150000"/>
              </a:lnSpc>
              <a:spcBef>
                <a:spcPct val="0"/>
              </a:spcBef>
              <a:buClr>
                <a:srgbClr val="00ADC6"/>
              </a:buClr>
              <a:defRPr/>
            </a:pPr>
            <a:r>
              <a:rPr lang="en-US" altLang="en-US" sz="2400" dirty="0">
                <a:solidFill>
                  <a:srgbClr val="006666"/>
                </a:solidFill>
              </a:rPr>
              <a:t>During discussions we have the right to pass</a:t>
            </a:r>
          </a:p>
          <a:p>
            <a:pPr marL="342900" indent="-342900">
              <a:lnSpc>
                <a:spcPct val="150000"/>
              </a:lnSpc>
              <a:spcBef>
                <a:spcPct val="0"/>
              </a:spcBef>
              <a:buClr>
                <a:srgbClr val="00ADC6"/>
              </a:buClr>
              <a:defRPr/>
            </a:pPr>
            <a:r>
              <a:rPr lang="en-US" altLang="en-US" sz="2400" dirty="0">
                <a:solidFill>
                  <a:srgbClr val="006666"/>
                </a:solidFill>
              </a:rPr>
              <a:t>We won’t laugh at, judge, or make assumptions about anyone else in the group</a:t>
            </a:r>
          </a:p>
        </p:txBody>
      </p:sp>
      <p:sp>
        <p:nvSpPr>
          <p:cNvPr id="15" name="Title 14"/>
          <p:cNvSpPr>
            <a:spLocks noGrp="1"/>
          </p:cNvSpPr>
          <p:nvPr>
            <p:ph type="title"/>
          </p:nvPr>
        </p:nvSpPr>
        <p:spPr>
          <a:xfrm>
            <a:off x="251520" y="260648"/>
            <a:ext cx="6639272" cy="1054394"/>
          </a:xfrm>
        </p:spPr>
        <p:txBody>
          <a:bodyPr/>
          <a:lstStyle/>
          <a:p>
            <a:r>
              <a:rPr lang="en-GB" dirty="0" smtClean="0"/>
              <a:t>Ground rules</a:t>
            </a:r>
            <a:endParaRPr lang="en-GB" dirty="0"/>
          </a:p>
        </p:txBody>
      </p:sp>
    </p:spTree>
    <p:extLst>
      <p:ext uri="{BB962C8B-B14F-4D97-AF65-F5344CB8AC3E}">
        <p14:creationId xmlns:p14="http://schemas.microsoft.com/office/powerpoint/2010/main" val="137846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51520" y="260648"/>
            <a:ext cx="6639272" cy="1054394"/>
          </a:xfrm>
        </p:spPr>
        <p:txBody>
          <a:bodyPr/>
          <a:lstStyle/>
          <a:p>
            <a:r>
              <a:rPr lang="en-GB" dirty="0" smtClean="0"/>
              <a:t>Learning outcomes</a:t>
            </a:r>
            <a:endParaRPr lang="en-GB" dirty="0"/>
          </a:p>
        </p:txBody>
      </p:sp>
      <p:sp>
        <p:nvSpPr>
          <p:cNvPr id="5" name="Content Placeholder 15"/>
          <p:cNvSpPr txBox="1">
            <a:spLocks/>
          </p:cNvSpPr>
          <p:nvPr/>
        </p:nvSpPr>
        <p:spPr>
          <a:xfrm>
            <a:off x="467545" y="2445692"/>
            <a:ext cx="8064896" cy="4407408"/>
          </a:xfrm>
          <a:prstGeom prst="rect">
            <a:avLst/>
          </a:prstGeom>
        </p:spPr>
        <p:txBody>
          <a:bodyPr vert="horz" lIns="91440" tIns="45720" rIns="91440" bIns="45720" rtlCol="0">
            <a:normAutofit/>
          </a:bodyPr>
          <a:lst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a:lstStyle>
          <a:p>
            <a:pPr marL="342900" indent="-342900">
              <a:lnSpc>
                <a:spcPct val="150000"/>
              </a:lnSpc>
              <a:spcBef>
                <a:spcPct val="0"/>
              </a:spcBef>
              <a:buClr>
                <a:srgbClr val="00ADC6"/>
              </a:buClr>
              <a:defRPr/>
            </a:pPr>
            <a:r>
              <a:rPr lang="en-GB" altLang="en-US" sz="2400" dirty="0" smtClean="0">
                <a:solidFill>
                  <a:srgbClr val="006666"/>
                </a:solidFill>
              </a:rPr>
              <a:t>Recognise when romantic attention is unwanted or unacceptable, including online</a:t>
            </a:r>
          </a:p>
          <a:p>
            <a:pPr marL="342900" indent="-342900">
              <a:lnSpc>
                <a:spcPct val="150000"/>
              </a:lnSpc>
              <a:spcBef>
                <a:spcPct val="0"/>
              </a:spcBef>
              <a:buClr>
                <a:srgbClr val="00ADC6"/>
              </a:buClr>
              <a:defRPr/>
            </a:pPr>
            <a:r>
              <a:rPr lang="en-GB" altLang="en-US" sz="2400" spc="150" dirty="0" smtClean="0">
                <a:solidFill>
                  <a:srgbClr val="006666"/>
                </a:solidFill>
              </a:rPr>
              <a:t>Explain how perpetrators and their peers can safely address potential perpetrator behaviours</a:t>
            </a:r>
            <a:endParaRPr lang="en-US" altLang="en-US" sz="2400" spc="150" dirty="0">
              <a:solidFill>
                <a:srgbClr val="006666"/>
              </a:solidFill>
            </a:endParaRPr>
          </a:p>
        </p:txBody>
      </p:sp>
    </p:spTree>
    <p:extLst>
      <p:ext uri="{BB962C8B-B14F-4D97-AF65-F5344CB8AC3E}">
        <p14:creationId xmlns:p14="http://schemas.microsoft.com/office/powerpoint/2010/main" val="9536674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51520" y="260648"/>
            <a:ext cx="6639272" cy="1054394"/>
          </a:xfrm>
        </p:spPr>
        <p:txBody>
          <a:bodyPr/>
          <a:lstStyle/>
          <a:p>
            <a:r>
              <a:rPr lang="en-GB" dirty="0" smtClean="0"/>
              <a:t>Overheard conversation</a:t>
            </a:r>
            <a:endParaRPr lang="en-GB" dirty="0"/>
          </a:p>
        </p:txBody>
      </p:sp>
      <p:sp>
        <p:nvSpPr>
          <p:cNvPr id="4" name="Rectangular Callout 3"/>
          <p:cNvSpPr/>
          <p:nvPr/>
        </p:nvSpPr>
        <p:spPr>
          <a:xfrm>
            <a:off x="1619672" y="2420888"/>
            <a:ext cx="5925269" cy="3014439"/>
          </a:xfrm>
          <a:prstGeom prst="wedgeRectCallout">
            <a:avLst/>
          </a:prstGeom>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07000"/>
              </a:lnSpc>
              <a:spcAft>
                <a:spcPts val="0"/>
              </a:spcAft>
            </a:pPr>
            <a:r>
              <a:rPr lang="en-GB" sz="3000" spc="150" dirty="0">
                <a:solidFill>
                  <a:srgbClr val="006666"/>
                </a:solidFill>
              </a:rPr>
              <a:t>People play hard to </a:t>
            </a:r>
            <a:r>
              <a:rPr lang="en-GB" sz="3000" spc="150" dirty="0" smtClean="0">
                <a:solidFill>
                  <a:srgbClr val="006666"/>
                </a:solidFill>
              </a:rPr>
              <a:t>get, </a:t>
            </a:r>
            <a:r>
              <a:rPr lang="en-GB" sz="3000" spc="150" dirty="0">
                <a:solidFill>
                  <a:srgbClr val="006666"/>
                </a:solidFill>
              </a:rPr>
              <a:t>so it’s important not to give up at the first ‘no’. It’s expected you’ll keep asking to show you really like someone.</a:t>
            </a:r>
          </a:p>
          <a:p>
            <a:pPr algn="ctr">
              <a:lnSpc>
                <a:spcPct val="107000"/>
              </a:lnSpc>
              <a:spcAft>
                <a:spcPts val="800"/>
              </a:spcAft>
            </a:pPr>
            <a:r>
              <a:rPr lang="en-GB" sz="3000" spc="150" dirty="0">
                <a:solidFill>
                  <a:srgbClr val="006666"/>
                </a:solidFill>
              </a:rPr>
              <a:t> </a:t>
            </a:r>
          </a:p>
        </p:txBody>
      </p:sp>
    </p:spTree>
    <p:extLst>
      <p:ext uri="{BB962C8B-B14F-4D97-AF65-F5344CB8AC3E}">
        <p14:creationId xmlns:p14="http://schemas.microsoft.com/office/powerpoint/2010/main" val="19174935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4"/>
          <p:cNvSpPr>
            <a:spLocks noGrp="1"/>
          </p:cNvSpPr>
          <p:nvPr>
            <p:ph type="title"/>
          </p:nvPr>
        </p:nvSpPr>
        <p:spPr/>
        <p:txBody>
          <a:bodyPr/>
          <a:lstStyle/>
          <a:p>
            <a:r>
              <a:rPr lang="en-GB" dirty="0" smtClean="0"/>
              <a:t>Timeline activity</a:t>
            </a:r>
            <a:endParaRPr lang="en-GB" dirty="0"/>
          </a:p>
        </p:txBody>
      </p:sp>
      <p:sp>
        <p:nvSpPr>
          <p:cNvPr id="5" name="Rectangle 4"/>
          <p:cNvSpPr/>
          <p:nvPr/>
        </p:nvSpPr>
        <p:spPr>
          <a:xfrm>
            <a:off x="179512" y="1700808"/>
            <a:ext cx="4896544" cy="410445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en-GB" sz="3000" b="1" dirty="0" smtClean="0">
                <a:solidFill>
                  <a:srgbClr val="002060"/>
                </a:solidFill>
              </a:rPr>
              <a:t>GROUP A: Cerys</a:t>
            </a:r>
          </a:p>
          <a:p>
            <a:r>
              <a:rPr lang="en-GB" sz="2400" dirty="0" smtClean="0">
                <a:solidFill>
                  <a:srgbClr val="002060"/>
                </a:solidFill>
              </a:rPr>
              <a:t>Annotate her timeline to highlight how she could have stopped her behaviour escalating.</a:t>
            </a:r>
          </a:p>
          <a:p>
            <a:endParaRPr lang="en-GB" sz="3000" dirty="0" smtClean="0">
              <a:solidFill>
                <a:srgbClr val="002060"/>
              </a:solidFill>
            </a:endParaRPr>
          </a:p>
          <a:p>
            <a:r>
              <a:rPr lang="en-GB" sz="3000" b="1" dirty="0" smtClean="0">
                <a:solidFill>
                  <a:srgbClr val="002060"/>
                </a:solidFill>
              </a:rPr>
              <a:t>GROUP B: Roe</a:t>
            </a:r>
          </a:p>
          <a:p>
            <a:r>
              <a:rPr lang="en-GB" sz="2400" dirty="0">
                <a:solidFill>
                  <a:srgbClr val="002060"/>
                </a:solidFill>
              </a:rPr>
              <a:t>A</a:t>
            </a:r>
            <a:r>
              <a:rPr lang="en-GB" sz="2400" dirty="0" smtClean="0">
                <a:solidFill>
                  <a:srgbClr val="002060"/>
                </a:solidFill>
              </a:rPr>
              <a:t>nnotate her timeline with comments on how she could have reduced risks to Li.</a:t>
            </a:r>
            <a:endParaRPr lang="en-GB" sz="2400" dirty="0" smtClean="0">
              <a:solidFill>
                <a:srgbClr val="00B050"/>
              </a:solidFill>
            </a:endParaRPr>
          </a:p>
        </p:txBody>
      </p:sp>
      <p:pic>
        <p:nvPicPr>
          <p:cNvPr id="9218" name="Picture 2" descr="Social Media, Internet, Facebook, We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2585" y="2493826"/>
            <a:ext cx="3415374" cy="26633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87097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Barriers to help seeking</a:t>
            </a:r>
            <a:endParaRPr lang="en-GB" dirty="0"/>
          </a:p>
        </p:txBody>
      </p:sp>
      <p:sp>
        <p:nvSpPr>
          <p:cNvPr id="4" name="Rectangle 3"/>
          <p:cNvSpPr/>
          <p:nvPr/>
        </p:nvSpPr>
        <p:spPr>
          <a:xfrm>
            <a:off x="2339752" y="1700808"/>
            <a:ext cx="6192688" cy="4555093"/>
          </a:xfrm>
          <a:prstGeom prst="rect">
            <a:avLst/>
          </a:prstGeom>
        </p:spPr>
        <p:txBody>
          <a:bodyPr wrap="square">
            <a:spAutoFit/>
          </a:bodyPr>
          <a:lstStyle/>
          <a:p>
            <a:pPr lvl="0">
              <a:spcAft>
                <a:spcPts val="1200"/>
              </a:spcAft>
            </a:pPr>
            <a:r>
              <a:rPr lang="en-GB" sz="3000" dirty="0" smtClean="0">
                <a:solidFill>
                  <a:srgbClr val="002060"/>
                </a:solidFill>
              </a:rPr>
              <a:t>1. People </a:t>
            </a:r>
            <a:r>
              <a:rPr lang="en-GB" sz="3000" dirty="0">
                <a:solidFill>
                  <a:srgbClr val="002060"/>
                </a:solidFill>
              </a:rPr>
              <a:t>might delay seeking help as they are worried about being seen to over-react, or about getting people into trouble </a:t>
            </a:r>
            <a:r>
              <a:rPr lang="en-GB" sz="3000" dirty="0" smtClean="0">
                <a:solidFill>
                  <a:srgbClr val="002060"/>
                </a:solidFill>
              </a:rPr>
              <a:t>unnecessarily.</a:t>
            </a:r>
          </a:p>
          <a:p>
            <a:pPr>
              <a:spcAft>
                <a:spcPts val="1200"/>
              </a:spcAft>
            </a:pPr>
            <a:r>
              <a:rPr lang="en-GB" sz="3000" dirty="0" smtClean="0">
                <a:solidFill>
                  <a:srgbClr val="002060"/>
                </a:solidFill>
              </a:rPr>
              <a:t>2. Someone </a:t>
            </a:r>
            <a:r>
              <a:rPr lang="en-GB" sz="3000" dirty="0">
                <a:solidFill>
                  <a:srgbClr val="002060"/>
                </a:solidFill>
              </a:rPr>
              <a:t>who shames their partner deserves to be made to feel scared and </a:t>
            </a:r>
            <a:r>
              <a:rPr lang="en-GB" sz="3000" dirty="0" smtClean="0">
                <a:solidFill>
                  <a:srgbClr val="002060"/>
                </a:solidFill>
              </a:rPr>
              <a:t>uncomfortable.</a:t>
            </a:r>
          </a:p>
          <a:p>
            <a:pPr>
              <a:spcAft>
                <a:spcPts val="1200"/>
              </a:spcAft>
            </a:pPr>
            <a:r>
              <a:rPr lang="en-GB" sz="3000" dirty="0" smtClean="0">
                <a:solidFill>
                  <a:srgbClr val="002060"/>
                </a:solidFill>
              </a:rPr>
              <a:t>3. Inappropriate behaviour is to be expected if someone’s upset.</a:t>
            </a:r>
          </a:p>
        </p:txBody>
      </p:sp>
      <p:pic>
        <p:nvPicPr>
          <p:cNvPr id="10244" name="Picture 4" descr="Question Mark, Abstract, Geometric, 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2420888"/>
            <a:ext cx="1971675" cy="3238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07499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Barriers to help seeking</a:t>
            </a:r>
            <a:endParaRPr lang="en-GB" dirty="0"/>
          </a:p>
        </p:txBody>
      </p:sp>
      <p:sp>
        <p:nvSpPr>
          <p:cNvPr id="4" name="Rectangle 3"/>
          <p:cNvSpPr/>
          <p:nvPr/>
        </p:nvSpPr>
        <p:spPr>
          <a:xfrm>
            <a:off x="179512" y="1700808"/>
            <a:ext cx="6696744" cy="6740307"/>
          </a:xfrm>
          <a:prstGeom prst="rect">
            <a:avLst/>
          </a:prstGeom>
        </p:spPr>
        <p:txBody>
          <a:bodyPr wrap="square">
            <a:spAutoFit/>
          </a:bodyPr>
          <a:lstStyle/>
          <a:p>
            <a:pPr lvl="0">
              <a:spcAft>
                <a:spcPts val="1200"/>
              </a:spcAft>
            </a:pPr>
            <a:r>
              <a:rPr lang="en-GB" sz="3000" dirty="0" smtClean="0">
                <a:solidFill>
                  <a:srgbClr val="002060"/>
                </a:solidFill>
              </a:rPr>
              <a:t>4. It </a:t>
            </a:r>
            <a:r>
              <a:rPr lang="en-GB" sz="3000" dirty="0">
                <a:solidFill>
                  <a:srgbClr val="002060"/>
                </a:solidFill>
              </a:rPr>
              <a:t>can be hard to judge if someone’s interested or </a:t>
            </a:r>
            <a:r>
              <a:rPr lang="en-GB" sz="3000" dirty="0" smtClean="0">
                <a:solidFill>
                  <a:srgbClr val="002060"/>
                </a:solidFill>
              </a:rPr>
              <a:t>not, </a:t>
            </a:r>
            <a:r>
              <a:rPr lang="en-GB" sz="3000" dirty="0">
                <a:solidFill>
                  <a:srgbClr val="002060"/>
                </a:solidFill>
              </a:rPr>
              <a:t>so it’s worth trying a few times so people don’t miss out on something </a:t>
            </a:r>
            <a:r>
              <a:rPr lang="en-GB" sz="3000" dirty="0" smtClean="0">
                <a:solidFill>
                  <a:srgbClr val="002060"/>
                </a:solidFill>
              </a:rPr>
              <a:t>great.</a:t>
            </a:r>
          </a:p>
          <a:p>
            <a:pPr lvl="0">
              <a:spcAft>
                <a:spcPts val="1200"/>
              </a:spcAft>
            </a:pPr>
            <a:r>
              <a:rPr lang="en-GB" sz="3000" dirty="0" smtClean="0">
                <a:solidFill>
                  <a:srgbClr val="002060"/>
                </a:solidFill>
              </a:rPr>
              <a:t>5. It might just be a coincidence when someone keeps bumping into a person, particularly in a small community.</a:t>
            </a:r>
          </a:p>
          <a:p>
            <a:pPr>
              <a:spcAft>
                <a:spcPts val="1200"/>
              </a:spcAft>
            </a:pPr>
            <a:r>
              <a:rPr lang="en-GB" sz="3000" dirty="0" smtClean="0">
                <a:solidFill>
                  <a:srgbClr val="002060"/>
                </a:solidFill>
              </a:rPr>
              <a:t>6. The </a:t>
            </a:r>
            <a:r>
              <a:rPr lang="en-GB" sz="3000" dirty="0">
                <a:solidFill>
                  <a:srgbClr val="002060"/>
                </a:solidFill>
              </a:rPr>
              <a:t>police don’t take stalking seriously so there’s no point contacting </a:t>
            </a:r>
            <a:r>
              <a:rPr lang="en-GB" sz="3000" dirty="0" smtClean="0">
                <a:solidFill>
                  <a:srgbClr val="002060"/>
                </a:solidFill>
              </a:rPr>
              <a:t>them.</a:t>
            </a:r>
            <a:endParaRPr lang="en-GB" sz="3000" dirty="0">
              <a:solidFill>
                <a:srgbClr val="002060"/>
              </a:solidFill>
            </a:endParaRPr>
          </a:p>
          <a:p>
            <a:pPr marL="342900" lvl="0" indent="-342900">
              <a:spcAft>
                <a:spcPts val="1200"/>
              </a:spcAft>
              <a:buFont typeface="+mj-lt"/>
              <a:buAutoNum type="arabicPeriod" startAt="4"/>
            </a:pPr>
            <a:endParaRPr lang="en-GB" dirty="0">
              <a:solidFill>
                <a:srgbClr val="002060"/>
              </a:solidFill>
            </a:endParaRPr>
          </a:p>
          <a:p>
            <a:pPr marL="342900" indent="-342900">
              <a:spcAft>
                <a:spcPts val="1200"/>
              </a:spcAft>
              <a:buFont typeface="+mj-lt"/>
              <a:buAutoNum type="arabicPeriod" startAt="4"/>
            </a:pPr>
            <a:endParaRPr lang="en-GB" dirty="0">
              <a:solidFill>
                <a:srgbClr val="002060"/>
              </a:solidFill>
            </a:endParaRPr>
          </a:p>
          <a:p>
            <a:pPr marL="342900" lvl="0" indent="-342900">
              <a:spcAft>
                <a:spcPts val="1200"/>
              </a:spcAft>
              <a:buFont typeface="+mj-lt"/>
              <a:buAutoNum type="arabicPeriod" startAt="4"/>
            </a:pPr>
            <a:endParaRPr lang="en-GB" dirty="0" smtClean="0">
              <a:solidFill>
                <a:srgbClr val="002060"/>
              </a:solidFill>
            </a:endParaRPr>
          </a:p>
          <a:p>
            <a:pPr marL="342900" lvl="0" indent="-342900">
              <a:spcAft>
                <a:spcPts val="1200"/>
              </a:spcAft>
              <a:buFont typeface="+mj-lt"/>
              <a:buAutoNum type="arabicPeriod" startAt="4"/>
            </a:pPr>
            <a:endParaRPr lang="en-GB" dirty="0">
              <a:solidFill>
                <a:srgbClr val="002060"/>
              </a:solidFill>
            </a:endParaRPr>
          </a:p>
        </p:txBody>
      </p:sp>
      <p:pic>
        <p:nvPicPr>
          <p:cNvPr id="11266" name="Picture 2" descr="Question Mark, Abstract, Geometric, 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1820" y="2420888"/>
            <a:ext cx="1971675" cy="3238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30633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Police changes</a:t>
            </a:r>
            <a:endParaRPr lang="en-GB" dirty="0"/>
          </a:p>
        </p:txBody>
      </p:sp>
      <p:sp>
        <p:nvSpPr>
          <p:cNvPr id="2" name="Rectangle 1"/>
          <p:cNvSpPr/>
          <p:nvPr/>
        </p:nvSpPr>
        <p:spPr>
          <a:xfrm>
            <a:off x="241156" y="1743823"/>
            <a:ext cx="6131044" cy="4729500"/>
          </a:xfrm>
          <a:prstGeom prst="rect">
            <a:avLst/>
          </a:prstGeom>
          <a:solidFill>
            <a:schemeClr val="tx2">
              <a:lumMod val="40000"/>
              <a:lumOff val="60000"/>
            </a:schemeClr>
          </a:solidFill>
        </p:spPr>
        <p:txBody>
          <a:bodyPr wrap="square">
            <a:spAutoFit/>
          </a:bodyPr>
          <a:lstStyle/>
          <a:p>
            <a:pPr>
              <a:spcAft>
                <a:spcPts val="400"/>
              </a:spcAft>
            </a:pPr>
            <a:r>
              <a:rPr lang="en-GB" sz="2400" dirty="0">
                <a:solidFill>
                  <a:srgbClr val="002060"/>
                </a:solidFill>
              </a:rPr>
              <a:t>Sometimes news stories can create concerns that reporting to police is not helpful.</a:t>
            </a:r>
          </a:p>
          <a:p>
            <a:pPr>
              <a:spcAft>
                <a:spcPts val="400"/>
              </a:spcAft>
            </a:pPr>
            <a:endParaRPr lang="en-GB" sz="2400" dirty="0">
              <a:solidFill>
                <a:srgbClr val="002060"/>
              </a:solidFill>
            </a:endParaRPr>
          </a:p>
          <a:p>
            <a:pPr>
              <a:spcAft>
                <a:spcPts val="400"/>
              </a:spcAft>
            </a:pPr>
            <a:r>
              <a:rPr lang="en-GB" sz="2400" dirty="0">
                <a:solidFill>
                  <a:srgbClr val="002060"/>
                </a:solidFill>
              </a:rPr>
              <a:t>Alice </a:t>
            </a:r>
            <a:r>
              <a:rPr lang="en-GB" sz="2400" dirty="0" err="1">
                <a:solidFill>
                  <a:srgbClr val="002060"/>
                </a:solidFill>
              </a:rPr>
              <a:t>Ruggles</a:t>
            </a:r>
            <a:r>
              <a:rPr lang="en-GB" sz="2400" dirty="0">
                <a:solidFill>
                  <a:srgbClr val="002060"/>
                </a:solidFill>
              </a:rPr>
              <a:t> was </a:t>
            </a:r>
            <a:r>
              <a:rPr lang="en-GB" sz="2400" dirty="0" smtClean="0">
                <a:solidFill>
                  <a:srgbClr val="002060"/>
                </a:solidFill>
              </a:rPr>
              <a:t>killed </a:t>
            </a:r>
            <a:r>
              <a:rPr lang="en-GB" sz="2400" dirty="0">
                <a:solidFill>
                  <a:srgbClr val="002060"/>
                </a:solidFill>
              </a:rPr>
              <a:t>by an ex-partner who had been stalking her for a number of months. </a:t>
            </a:r>
          </a:p>
          <a:p>
            <a:pPr>
              <a:spcAft>
                <a:spcPts val="400"/>
              </a:spcAft>
            </a:pPr>
            <a:endParaRPr lang="en-GB" sz="2400" dirty="0">
              <a:solidFill>
                <a:srgbClr val="002060"/>
              </a:solidFill>
            </a:endParaRPr>
          </a:p>
          <a:p>
            <a:pPr>
              <a:spcAft>
                <a:spcPts val="400"/>
              </a:spcAft>
            </a:pPr>
            <a:r>
              <a:rPr lang="en-GB" sz="2400" dirty="0">
                <a:solidFill>
                  <a:srgbClr val="002060"/>
                </a:solidFill>
              </a:rPr>
              <a:t>Alice took time to seek help as she did not initially recognise the risks she faced. When she did contact </a:t>
            </a:r>
            <a:r>
              <a:rPr lang="en-GB" sz="2400" dirty="0" smtClean="0">
                <a:solidFill>
                  <a:srgbClr val="002060"/>
                </a:solidFill>
              </a:rPr>
              <a:t>the police</a:t>
            </a:r>
            <a:r>
              <a:rPr lang="en-GB" sz="2400" dirty="0">
                <a:solidFill>
                  <a:srgbClr val="002060"/>
                </a:solidFill>
              </a:rPr>
              <a:t>, </a:t>
            </a:r>
            <a:r>
              <a:rPr lang="en-GB" sz="2400" dirty="0" smtClean="0">
                <a:solidFill>
                  <a:srgbClr val="002060"/>
                </a:solidFill>
              </a:rPr>
              <a:t>the procedures at the time meant she did not get the protection she needed.</a:t>
            </a:r>
            <a:endParaRPr lang="en-GB" sz="2400" dirty="0">
              <a:solidFill>
                <a:srgbClr val="002060"/>
              </a:solidFill>
            </a:endParaRPr>
          </a:p>
        </p:txBody>
      </p:sp>
      <p:pic>
        <p:nvPicPr>
          <p:cNvPr id="5" name="Picture 2" descr="What happened to Alice Ruggles, where is killer Harry Dhillon now and for  how long was he stalking h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47978" y="2162593"/>
            <a:ext cx="2404271" cy="32826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53207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Police changes</a:t>
            </a:r>
            <a:endParaRPr lang="en-GB" dirty="0"/>
          </a:p>
        </p:txBody>
      </p:sp>
      <p:sp>
        <p:nvSpPr>
          <p:cNvPr id="2" name="Rectangle 1"/>
          <p:cNvSpPr/>
          <p:nvPr/>
        </p:nvSpPr>
        <p:spPr>
          <a:xfrm>
            <a:off x="241156" y="1743823"/>
            <a:ext cx="6131044" cy="4360168"/>
          </a:xfrm>
          <a:prstGeom prst="rect">
            <a:avLst/>
          </a:prstGeom>
          <a:solidFill>
            <a:schemeClr val="tx2">
              <a:lumMod val="40000"/>
              <a:lumOff val="60000"/>
            </a:schemeClr>
          </a:solidFill>
        </p:spPr>
        <p:txBody>
          <a:bodyPr wrap="square">
            <a:spAutoFit/>
          </a:bodyPr>
          <a:lstStyle/>
          <a:p>
            <a:pPr>
              <a:spcAft>
                <a:spcPts val="400"/>
              </a:spcAft>
            </a:pPr>
            <a:r>
              <a:rPr lang="en-GB" sz="2400" dirty="0" smtClean="0">
                <a:solidFill>
                  <a:srgbClr val="002060"/>
                </a:solidFill>
              </a:rPr>
              <a:t>Campaigners have tried to reduce the risk of similar tragedies </a:t>
            </a:r>
            <a:r>
              <a:rPr lang="en-GB" sz="2400" dirty="0" smtClean="0">
                <a:solidFill>
                  <a:srgbClr val="002060"/>
                </a:solidFill>
              </a:rPr>
              <a:t>occurring.</a:t>
            </a:r>
            <a:endParaRPr lang="en-GB" sz="2400" dirty="0" smtClean="0">
              <a:solidFill>
                <a:srgbClr val="002060"/>
              </a:solidFill>
            </a:endParaRPr>
          </a:p>
          <a:p>
            <a:pPr>
              <a:spcAft>
                <a:spcPts val="400"/>
              </a:spcAft>
            </a:pPr>
            <a:endParaRPr lang="en-GB" sz="2400" dirty="0">
              <a:solidFill>
                <a:srgbClr val="002060"/>
              </a:solidFill>
            </a:endParaRPr>
          </a:p>
          <a:p>
            <a:pPr>
              <a:spcAft>
                <a:spcPts val="400"/>
              </a:spcAft>
            </a:pPr>
            <a:r>
              <a:rPr lang="en-GB" sz="2400" dirty="0" smtClean="0">
                <a:solidFill>
                  <a:srgbClr val="002060"/>
                </a:solidFill>
              </a:rPr>
              <a:t>Many </a:t>
            </a:r>
            <a:r>
              <a:rPr lang="en-GB" sz="2400" dirty="0">
                <a:solidFill>
                  <a:srgbClr val="002060"/>
                </a:solidFill>
              </a:rPr>
              <a:t>police forces have worked hard to change how they deal with stalking and harassment, including updating training for front-line officers. </a:t>
            </a:r>
          </a:p>
          <a:p>
            <a:pPr>
              <a:spcAft>
                <a:spcPts val="400"/>
              </a:spcAft>
            </a:pPr>
            <a:endParaRPr lang="en-GB" sz="2400" dirty="0">
              <a:solidFill>
                <a:srgbClr val="002060"/>
              </a:solidFill>
            </a:endParaRPr>
          </a:p>
          <a:p>
            <a:pPr>
              <a:spcAft>
                <a:spcPts val="400"/>
              </a:spcAft>
            </a:pPr>
            <a:r>
              <a:rPr lang="en-GB" sz="2400" dirty="0">
                <a:solidFill>
                  <a:srgbClr val="002060"/>
                </a:solidFill>
              </a:rPr>
              <a:t>New laws like the Stalking Protection Act 2019 also provide better protection for people experiencing stalking.</a:t>
            </a:r>
          </a:p>
        </p:txBody>
      </p:sp>
      <p:pic>
        <p:nvPicPr>
          <p:cNvPr id="13314" name="Picture 2" descr="What happened to Alice Ruggles, where is killer Harry Dhillon now and for  how long was he stalking h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47978" y="2162593"/>
            <a:ext cx="2404271" cy="32826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81652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lice Ruggles Trust">
  <a:themeElements>
    <a:clrScheme name="Custom 5">
      <a:dk1>
        <a:sysClr val="windowText" lastClr="000000"/>
      </a:dk1>
      <a:lt1>
        <a:sysClr val="window" lastClr="FFFFFF"/>
      </a:lt1>
      <a:dk2>
        <a:srgbClr val="29541B"/>
      </a:dk2>
      <a:lt2>
        <a:srgbClr val="DBF5F9"/>
      </a:lt2>
      <a:accent1>
        <a:srgbClr val="DBF5F9"/>
      </a:accent1>
      <a:accent2>
        <a:srgbClr val="009DD9"/>
      </a:accent2>
      <a:accent3>
        <a:srgbClr val="0BD0D9"/>
      </a:accent3>
      <a:accent4>
        <a:srgbClr val="10CF9B"/>
      </a:accent4>
      <a:accent5>
        <a:srgbClr val="7CCA62"/>
      </a:accent5>
      <a:accent6>
        <a:srgbClr val="A5C249"/>
      </a:accent6>
      <a:hlink>
        <a:srgbClr val="002060"/>
      </a:hlink>
      <a:folHlink>
        <a:srgbClr val="85DFD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Alice Ruggles Trust</Template>
  <TotalTime>476</TotalTime>
  <Words>1414</Words>
  <Application>Microsoft Office PowerPoint</Application>
  <PresentationFormat>On-screen Show (4:3)</PresentationFormat>
  <Paragraphs>130</Paragraphs>
  <Slides>14</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Franklin Gothic Medium</vt:lpstr>
      <vt:lpstr>Wingdings</vt:lpstr>
      <vt:lpstr>Wingdings 2</vt:lpstr>
      <vt:lpstr>Alice Ruggles Trust</vt:lpstr>
      <vt:lpstr>REDUCING inappropriate behaviours</vt:lpstr>
      <vt:lpstr>Ground rules</vt:lpstr>
      <vt:lpstr>Learning outcomes</vt:lpstr>
      <vt:lpstr>Overheard conversation</vt:lpstr>
      <vt:lpstr>Timeline activity</vt:lpstr>
      <vt:lpstr>Barriers to help seeking</vt:lpstr>
      <vt:lpstr>Barriers to help seeking</vt:lpstr>
      <vt:lpstr>Police changes</vt:lpstr>
      <vt:lpstr>Police changes</vt:lpstr>
      <vt:lpstr>Sources of support</vt:lpstr>
      <vt:lpstr>IF being stalked</vt:lpstr>
      <vt:lpstr>Overheard conversation</vt:lpstr>
      <vt:lpstr>What have you learned?</vt:lpstr>
      <vt:lpstr>Identify interest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Sue Hills</dc:creator>
  <cp:lastModifiedBy>Anne Bell</cp:lastModifiedBy>
  <cp:revision>48</cp:revision>
  <dcterms:created xsi:type="dcterms:W3CDTF">2018-12-06T12:01:31Z</dcterms:created>
  <dcterms:modified xsi:type="dcterms:W3CDTF">2021-04-19T09:11:24Z</dcterms:modified>
</cp:coreProperties>
</file>